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258" r:id="rId4"/>
    <p:sldId id="278" r:id="rId5"/>
    <p:sldId id="271" r:id="rId6"/>
    <p:sldId id="259" r:id="rId7"/>
    <p:sldId id="294" r:id="rId8"/>
    <p:sldId id="297" r:id="rId9"/>
    <p:sldId id="296" r:id="rId10"/>
    <p:sldId id="295" r:id="rId11"/>
    <p:sldId id="298" r:id="rId12"/>
    <p:sldId id="305" r:id="rId13"/>
    <p:sldId id="265" r:id="rId14"/>
    <p:sldId id="276" r:id="rId15"/>
    <p:sldId id="284" r:id="rId16"/>
    <p:sldId id="283" r:id="rId17"/>
    <p:sldId id="304" r:id="rId18"/>
    <p:sldId id="303" r:id="rId19"/>
    <p:sldId id="287" r:id="rId20"/>
    <p:sldId id="286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C083E6E3-FA7D-4D7B-A595-EF9225AFEA82}" styleName="Светлый стиль 1 - акцент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Светлый стиль 1 -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77939" autoAdjust="0"/>
  </p:normalViewPr>
  <p:slideViewPr>
    <p:cSldViewPr>
      <p:cViewPr varScale="1">
        <p:scale>
          <a:sx n="64" d="100"/>
          <a:sy n="64" d="100"/>
        </p:scale>
        <p:origin x="-1740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EB74E3-262E-45E5-844E-96100BA645F3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C69826-822E-437F-B54F-98BFF272A68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17034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332937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33068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33068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412678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13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53750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2625005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5209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33068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17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247247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18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821098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-285750">
              <a:buFont typeface="Wingdings" panose="05000000000000000000" pitchFamily="2" charset="2"/>
              <a:buChar char="ü"/>
            </a:pP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19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92279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4810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520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737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05209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88504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3306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3306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EC69826-822E-437F-B54F-98BFF272A68D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63306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B44-DAEB-411C-BDFF-83A1F6E18798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345-A0B4-4EA1-A506-8BB678DBD4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4884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B44-DAEB-411C-BDFF-83A1F6E18798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345-A0B4-4EA1-A506-8BB678DBD4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2228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B44-DAEB-411C-BDFF-83A1F6E18798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345-A0B4-4EA1-A506-8BB678DBD4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6867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B44-DAEB-411C-BDFF-83A1F6E18798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345-A0B4-4EA1-A506-8BB678DBD4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66260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B44-DAEB-411C-BDFF-83A1F6E18798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345-A0B4-4EA1-A506-8BB678DBD4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72883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B44-DAEB-411C-BDFF-83A1F6E18798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345-A0B4-4EA1-A506-8BB678DBD4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31435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B44-DAEB-411C-BDFF-83A1F6E18798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345-A0B4-4EA1-A506-8BB678DBD4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96456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B44-DAEB-411C-BDFF-83A1F6E18798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345-A0B4-4EA1-A506-8BB678DBD4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4163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B44-DAEB-411C-BDFF-83A1F6E18798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345-A0B4-4EA1-A506-8BB678DBD4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50845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B44-DAEB-411C-BDFF-83A1F6E18798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345-A0B4-4EA1-A506-8BB678DBD4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8925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67B44-DAEB-411C-BDFF-83A1F6E18798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C00345-A0B4-4EA1-A506-8BB678DBD4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45310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367B44-DAEB-411C-BDFF-83A1F6E18798}" type="datetimeFigureOut">
              <a:rPr lang="ru-RU" smtClean="0"/>
              <a:t>16.05.2019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C00345-A0B4-4EA1-A506-8BB678DBD4E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227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7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3.png"/><Relationship Id="rId5" Type="http://schemas.openxmlformats.org/officeDocument/2006/relationships/image" Target="../media/image11.png"/><Relationship Id="rId10" Type="http://schemas.openxmlformats.org/officeDocument/2006/relationships/image" Target="../media/image2.png"/><Relationship Id="rId4" Type="http://schemas.openxmlformats.org/officeDocument/2006/relationships/image" Target="../media/image10.png"/><Relationship Id="rId9" Type="http://schemas.openxmlformats.org/officeDocument/2006/relationships/image" Target="../media/image6.png"/><Relationship Id="rId14" Type="http://schemas.openxmlformats.org/officeDocument/2006/relationships/image" Target="../media/image8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7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12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11" Type="http://schemas.openxmlformats.org/officeDocument/2006/relationships/image" Target="../media/image3.png"/><Relationship Id="rId5" Type="http://schemas.openxmlformats.org/officeDocument/2006/relationships/image" Target="../media/image11.png"/><Relationship Id="rId10" Type="http://schemas.openxmlformats.org/officeDocument/2006/relationships/image" Target="../media/image2.png"/><Relationship Id="rId4" Type="http://schemas.openxmlformats.org/officeDocument/2006/relationships/image" Target="../media/image10.png"/><Relationship Id="rId9" Type="http://schemas.openxmlformats.org/officeDocument/2006/relationships/image" Target="../media/image6.png"/><Relationship Id="rId14" Type="http://schemas.openxmlformats.org/officeDocument/2006/relationships/image" Target="../media/image8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13" Type="http://schemas.openxmlformats.org/officeDocument/2006/relationships/image" Target="../media/image28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12" Type="http://schemas.openxmlformats.org/officeDocument/2006/relationships/image" Target="../media/image27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1.png"/><Relationship Id="rId11" Type="http://schemas.openxmlformats.org/officeDocument/2006/relationships/image" Target="../media/image26.png"/><Relationship Id="rId5" Type="http://schemas.openxmlformats.org/officeDocument/2006/relationships/image" Target="../media/image20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Relationship Id="rId14" Type="http://schemas.openxmlformats.org/officeDocument/2006/relationships/image" Target="../media/image29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5.pn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6.png"/><Relationship Id="rId9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5039" y="2595484"/>
            <a:ext cx="850899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cs typeface="Andalus" panose="02020603050405020304" pitchFamily="18" charset="-78"/>
              </a:rPr>
              <a:t>И это все о нем… </a:t>
            </a:r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cs typeface="Andalus" panose="02020603050405020304" pitchFamily="18" charset="-78"/>
              </a:rPr>
              <a:t>ALM</a:t>
            </a:r>
            <a:endParaRPr lang="ru-RU" sz="48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30754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29" y="4185054"/>
            <a:ext cx="8496944" cy="255631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400" dirty="0" smtClean="0"/>
              <a:t>ПРОГНОЗНЫЙ БАЛАНС</a:t>
            </a:r>
          </a:p>
          <a:p>
            <a:pPr algn="ctr"/>
            <a:r>
              <a:rPr lang="ru-RU" sz="2400" dirty="0" smtClean="0"/>
              <a:t>Денежные потоки</a:t>
            </a:r>
          </a:p>
          <a:p>
            <a:pPr algn="ctr"/>
            <a:r>
              <a:rPr lang="ru-RU" sz="2400" dirty="0" smtClean="0"/>
              <a:t>Вероятность дефолтов</a:t>
            </a:r>
            <a:endParaRPr lang="ru-RU" sz="2400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345" y="4338781"/>
            <a:ext cx="2533111" cy="13239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Скругленный прямоугольник 5"/>
          <p:cNvSpPr/>
          <p:nvPr/>
        </p:nvSpPr>
        <p:spPr>
          <a:xfrm>
            <a:off x="556660" y="2852936"/>
            <a:ext cx="2682031" cy="11521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ПАССИВЫ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12160" y="2887874"/>
            <a:ext cx="2664296" cy="10801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АКТИВЫ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95936" y="2851870"/>
            <a:ext cx="1542209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Моделирование кредитного риска </a:t>
            </a:r>
            <a:r>
              <a:rPr lang="ru-RU" sz="1100" dirty="0" smtClean="0"/>
              <a:t>(Монте-Карло)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813" y="5373216"/>
            <a:ext cx="1944216" cy="1164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972" y="5474318"/>
            <a:ext cx="2170651" cy="11345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61" y="4365104"/>
            <a:ext cx="1965111" cy="12976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576" y="5500172"/>
            <a:ext cx="2229856" cy="1165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Стрелка вправо 16"/>
          <p:cNvSpPr/>
          <p:nvPr/>
        </p:nvSpPr>
        <p:spPr>
          <a:xfrm>
            <a:off x="5404463" y="3261335"/>
            <a:ext cx="738882" cy="333195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764703"/>
            <a:ext cx="1913091" cy="10259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625" y="1589422"/>
            <a:ext cx="1401099" cy="752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56153"/>
            <a:ext cx="1568401" cy="1113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319" y="1115291"/>
            <a:ext cx="1006390" cy="11804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109" y="868658"/>
            <a:ext cx="1043583" cy="12213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652" y="858713"/>
            <a:ext cx="1301093" cy="7207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399" y="1479357"/>
            <a:ext cx="1524739" cy="936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Стрелка вправо 29"/>
          <p:cNvSpPr/>
          <p:nvPr/>
        </p:nvSpPr>
        <p:spPr>
          <a:xfrm rot="5400000">
            <a:off x="1690974" y="2357487"/>
            <a:ext cx="332365" cy="63588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 rot="5400000">
            <a:off x="7210326" y="2352162"/>
            <a:ext cx="332365" cy="646531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-108520" y="116632"/>
            <a:ext cx="91265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СТРАТЕГИЧЕСКОЕ УПРАВЛЕНИЕ АКТИВАМИ/ПАССИВАМИ НПФ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GAMA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1716847" y="3641175"/>
            <a:ext cx="399200" cy="96578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7175123" y="3599243"/>
            <a:ext cx="402773" cy="98126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68202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29" y="4185054"/>
            <a:ext cx="8496944" cy="255631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400" dirty="0" smtClean="0"/>
              <a:t>ПРОГНОЗНЫЙ БАЛАНС</a:t>
            </a:r>
          </a:p>
          <a:p>
            <a:pPr algn="ctr"/>
            <a:r>
              <a:rPr lang="ru-RU" sz="2400" dirty="0" smtClean="0"/>
              <a:t>Денежные потоки</a:t>
            </a:r>
          </a:p>
          <a:p>
            <a:pPr algn="ctr"/>
            <a:r>
              <a:rPr lang="ru-RU" sz="2400" dirty="0" smtClean="0"/>
              <a:t>Вероятность дефолтов</a:t>
            </a:r>
            <a:endParaRPr lang="ru-RU" sz="2400" dirty="0"/>
          </a:p>
        </p:txBody>
      </p:sp>
      <p:pic>
        <p:nvPicPr>
          <p:cNvPr id="15" name="Рисунок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43345" y="4338781"/>
            <a:ext cx="2533111" cy="13239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Скругленный прямоугольник 5"/>
          <p:cNvSpPr/>
          <p:nvPr/>
        </p:nvSpPr>
        <p:spPr>
          <a:xfrm>
            <a:off x="556660" y="2852936"/>
            <a:ext cx="2682031" cy="11521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ПАССИВЫ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12160" y="2887874"/>
            <a:ext cx="2664296" cy="10801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АКТИВЫ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95936" y="2851870"/>
            <a:ext cx="1542209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Моделирование кредитного риска </a:t>
            </a:r>
            <a:r>
              <a:rPr lang="ru-RU" sz="1100" dirty="0" smtClean="0"/>
              <a:t>(Монте-Карло)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813" y="5373216"/>
            <a:ext cx="1944216" cy="116409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Рисунок 1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32972" y="5474318"/>
            <a:ext cx="2170651" cy="11345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Рисунок 1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661" y="4365104"/>
            <a:ext cx="1965111" cy="129762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4" name="Рисунок 13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12576" y="5500172"/>
            <a:ext cx="2229856" cy="116544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7" name="Стрелка вправо 16"/>
          <p:cNvSpPr/>
          <p:nvPr/>
        </p:nvSpPr>
        <p:spPr>
          <a:xfrm>
            <a:off x="5404463" y="3261335"/>
            <a:ext cx="738882" cy="333195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764703"/>
            <a:ext cx="1913091" cy="10259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625" y="1589422"/>
            <a:ext cx="1401099" cy="752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56153"/>
            <a:ext cx="1568401" cy="1113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319" y="1115291"/>
            <a:ext cx="1006390" cy="11804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109" y="868658"/>
            <a:ext cx="1043583" cy="12213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0652" y="858713"/>
            <a:ext cx="1301093" cy="7207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399" y="1479357"/>
            <a:ext cx="1524739" cy="936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Стрелка вправо 29"/>
          <p:cNvSpPr/>
          <p:nvPr/>
        </p:nvSpPr>
        <p:spPr>
          <a:xfrm rot="5400000">
            <a:off x="1690974" y="2357487"/>
            <a:ext cx="332365" cy="63588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 rot="5400000">
            <a:off x="7210326" y="2352162"/>
            <a:ext cx="332365" cy="646531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-108520" y="116632"/>
            <a:ext cx="91265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СТРАТЕГИЧЕСКОЕ УПРАВЛЕНИЕ АКТИВАМИ/ПАССИВАМИ НПФ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GAMA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1716847" y="3641175"/>
            <a:ext cx="399200" cy="96578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7175123" y="3599243"/>
            <a:ext cx="402773" cy="98126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8" name="Прямоугольник 27"/>
          <p:cNvSpPr/>
          <p:nvPr/>
        </p:nvSpPr>
        <p:spPr>
          <a:xfrm>
            <a:off x="6374723" y="213249"/>
            <a:ext cx="1685259" cy="31547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19900" b="1" cap="none" spc="0" dirty="0" smtClean="0">
                <a:ln w="11430"/>
                <a:solidFill>
                  <a:srgbClr val="C00000"/>
                </a:solidFill>
              </a:rPr>
              <a:t>?</a:t>
            </a:r>
            <a:endParaRPr lang="ru-RU" sz="19900" b="1" cap="none" spc="0" dirty="0">
              <a:ln w="11430"/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1388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8"/>
          <p:cNvSpPr txBox="1">
            <a:spLocks/>
          </p:cNvSpPr>
          <p:nvPr/>
        </p:nvSpPr>
        <p:spPr>
          <a:xfrm>
            <a:off x="683568" y="404664"/>
            <a:ext cx="7886700" cy="64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Andalus" panose="02020603050405020304" pitchFamily="18" charset="-78"/>
              </a:rPr>
              <a:t>Моделирование финансового рынка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+mn-ea"/>
              <a:cs typeface="Andalus" panose="02020603050405020304" pitchFamily="18" charset="-78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Объект 9"/>
              <p:cNvSpPr txBox="1">
                <a:spLocks/>
              </p:cNvSpPr>
              <p:nvPr/>
            </p:nvSpPr>
            <p:spPr>
              <a:xfrm>
                <a:off x="4499992" y="1340768"/>
                <a:ext cx="4425950" cy="4351338"/>
              </a:xfrm>
              <a:prstGeom prst="rect">
                <a:avLst/>
              </a:prstGeom>
            </p:spPr>
            <p:txBody>
              <a:bodyPr/>
              <a:lstStyle>
                <a:lvl1pPr marL="171450" indent="-171450" algn="l" defTabSz="685800" rtl="0" fontAlgn="base">
                  <a:lnSpc>
                    <a:spcPct val="90000"/>
                  </a:lnSpc>
                  <a:spcBef>
                    <a:spcPts val="750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21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514350" indent="-171450" algn="l" defTabSz="685800" rtl="0" fontAlgn="base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857250" indent="-171450" algn="l" defTabSz="685800" rtl="0" fontAlgn="base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5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200150" indent="-171450" algn="l" defTabSz="685800" rtl="0" fontAlgn="base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543050" indent="-171450" algn="l" defTabSz="685800" rtl="0" fontAlgn="base">
                  <a:lnSpc>
                    <a:spcPct val="90000"/>
                  </a:lnSpc>
                  <a:spcBef>
                    <a:spcPts val="375"/>
                  </a:spcBef>
                  <a:spcAft>
                    <a:spcPct val="0"/>
                  </a:spcAft>
                  <a:buFont typeface="Arial" panose="020B0604020202020204" pitchFamily="34" charset="0"/>
                  <a:buChar char="•"/>
                  <a:defRPr sz="13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18859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2288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25717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2914650" indent="-171450" algn="l" defTabSz="685800" rtl="0" eaLnBrk="1" latinLnBrk="0" hangingPunct="1">
                  <a:lnSpc>
                    <a:spcPct val="90000"/>
                  </a:lnSpc>
                  <a:spcBef>
                    <a:spcPts val="375"/>
                  </a:spcBef>
                  <a:buFont typeface="Arial" panose="020B0604020202020204" pitchFamily="34" charset="0"/>
                  <a:buChar char="•"/>
                  <a:defRPr sz="135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ru-RU" sz="1050" b="1" dirty="0" smtClean="0">
                    <a:latin typeface="Cambria Math"/>
                  </a:rPr>
                  <a:t>Калибровка модели </a:t>
                </a:r>
                <a:r>
                  <a:rPr lang="ru-RU" sz="1050" b="1" dirty="0" err="1" smtClean="0">
                    <a:latin typeface="Cambria Math"/>
                  </a:rPr>
                  <a:t>Халла</a:t>
                </a:r>
                <a:r>
                  <a:rPr lang="ru-RU" sz="1050" b="1" dirty="0" smtClean="0">
                    <a:latin typeface="Cambria Math"/>
                  </a:rPr>
                  <a:t>-Уайта</a:t>
                </a:r>
                <a:r>
                  <a:rPr lang="en-US" sz="1050" b="1" dirty="0" smtClean="0">
                    <a:latin typeface="Cambria Math"/>
                  </a:rPr>
                  <a:t> </a:t>
                </a:r>
                <a:r>
                  <a:rPr lang="ru-RU" sz="1050" b="1" dirty="0" smtClean="0">
                    <a:latin typeface="Cambria Math"/>
                  </a:rPr>
                  <a:t>при помощи метода обобщённых моментов (</a:t>
                </a:r>
                <a:r>
                  <a:rPr lang="en-US" sz="1050" b="1" dirty="0" smtClean="0">
                    <a:latin typeface="Cambria Math"/>
                  </a:rPr>
                  <a:t>GMM</a:t>
                </a:r>
                <a:r>
                  <a:rPr lang="ru-RU" sz="1050" b="1" dirty="0" smtClean="0">
                    <a:latin typeface="Cambria Math"/>
                  </a:rPr>
                  <a:t>)</a:t>
                </a:r>
                <a:endParaRPr lang="ru-RU" sz="105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05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050" b="0" i="1" smtClean="0">
                            <a:latin typeface="Cambria Math"/>
                          </a:rPr>
                          <m:t>𝑘</m:t>
                        </m:r>
                        <m:r>
                          <a:rPr lang="en-US" sz="105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sz="105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050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sz="1050" b="0" i="1" smtClean="0">
                            <a:latin typeface="Cambria Math"/>
                          </a:rPr>
                          <m:t>𝑘</m:t>
                        </m:r>
                        <m:r>
                          <a:rPr lang="en-US" sz="105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sz="1050" b="0" i="1" smtClean="0">
                        <a:latin typeface="Cambria Math"/>
                      </a:rPr>
                      <m:t>−</m:t>
                    </m:r>
                    <m:r>
                      <a:rPr lang="en-US" sz="1050" b="0" i="1" smtClean="0">
                        <a:latin typeface="Cambria Math"/>
                      </a:rPr>
                      <m:t>𝑓</m:t>
                    </m:r>
                    <m:d>
                      <m:d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050" b="0" i="1" smtClean="0">
                            <a:latin typeface="Cambria Math"/>
                          </a:rPr>
                          <m:t>0, </m:t>
                        </m:r>
                        <m:sSub>
                          <m:sSubPr>
                            <m:ctrlPr>
                              <a:rPr lang="en-US" sz="105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050" b="0" i="1" smtClean="0">
                                <a:latin typeface="Cambria Math"/>
                              </a:rPr>
                              <m:t>𝑡</m:t>
                            </m:r>
                          </m:e>
                          <m:sub>
                            <m:r>
                              <a:rPr lang="en-US" sz="1050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sz="1050" b="0" i="1" smtClean="0">
                                <a:latin typeface="Cambria Math"/>
                              </a:rPr>
                              <m:t>+1</m:t>
                            </m:r>
                          </m:sub>
                        </m:sSub>
                      </m:e>
                    </m:d>
                    <m:r>
                      <a:rPr lang="en-US" sz="1050" b="0" i="1" smtClean="0">
                        <a:latin typeface="Cambria Math"/>
                      </a:rPr>
                      <m:t>−</m:t>
                    </m:r>
                    <m:f>
                      <m:f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latin typeface="Cambria Math"/>
                              </a:rPr>
                              <m:t>𝜎</m:t>
                            </m:r>
                          </m:e>
                          <m:sup>
                            <m:r>
                              <a:rPr lang="en-US" sz="105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sz="1050" b="0" i="1" smtClean="0">
                            <a:latin typeface="Cambria Math"/>
                          </a:rPr>
                          <m:t> </m:t>
                        </m:r>
                      </m:num>
                      <m:den>
                        <m:r>
                          <a:rPr lang="en-US" sz="1050" b="0" i="1" smtClean="0">
                            <a:latin typeface="Cambria Math"/>
                          </a:rPr>
                          <m:t>2</m:t>
                        </m:r>
                        <m:sSup>
                          <m:sSupPr>
                            <m:ctrlPr>
                              <a:rPr lang="en-US" sz="105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lang="en-US" sz="105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  <m:sSup>
                      <m:sSup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050" b="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050" b="0" i="1" smtClean="0">
                                <a:latin typeface="Cambria Math"/>
                              </a:rPr>
                              <m:t>1−</m:t>
                            </m:r>
                            <m:sSup>
                              <m:sSupPr>
                                <m:ctrlPr>
                                  <a:rPr lang="en-US" sz="105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𝑒</m:t>
                                </m:r>
                              </m:e>
                              <m:sup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𝑎</m:t>
                                </m:r>
                                <m:sSub>
                                  <m:sSubPr>
                                    <m:ctrlPr>
                                      <a:rPr lang="en-US" sz="105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050" b="0" i="1" smtClean="0">
                                        <a:latin typeface="Cambria Math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sz="1050" b="0" i="1" smtClean="0">
                                        <a:latin typeface="Cambria Math"/>
                                      </a:rPr>
                                      <m:t>𝑘</m:t>
                                    </m:r>
                                    <m:r>
                                      <a:rPr lang="en-US" sz="1050" b="0" i="1" smtClean="0">
                                        <a:latin typeface="Cambria Math"/>
                                      </a:rPr>
                                      <m:t>+1</m:t>
                                    </m:r>
                                  </m:sub>
                                </m:sSub>
                              </m:sup>
                            </m:sSup>
                          </m:e>
                        </m:d>
                      </m:e>
                      <m:sup>
                        <m:r>
                          <a:rPr lang="en-US" sz="1050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endParaRPr lang="ru-RU" sz="1050" b="0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050" b="0" i="1" smtClean="0">
                            <a:latin typeface="Cambria Math"/>
                          </a:rPr>
                          <m:t>𝑢</m:t>
                        </m:r>
                      </m:e>
                      <m:sub>
                        <m:r>
                          <a:rPr lang="en-US" sz="1050" b="0" i="1" smtClean="0">
                            <a:latin typeface="Cambria Math"/>
                          </a:rPr>
                          <m:t>𝑘</m:t>
                        </m:r>
                        <m:r>
                          <a:rPr lang="en-US" sz="105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sz="1050" b="0" i="1" smtClean="0">
                        <a:latin typeface="Cambria Math"/>
                      </a:rPr>
                      <m:t>=</m:t>
                    </m:r>
                    <m:sSub>
                      <m:sSub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05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050" b="0" i="1" smtClean="0">
                            <a:latin typeface="Cambria Math"/>
                          </a:rPr>
                          <m:t>𝑘</m:t>
                        </m:r>
                        <m:r>
                          <a:rPr lang="en-US" sz="105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en-US" sz="1050" b="0" i="1" smtClean="0">
                        <a:latin typeface="Cambria Math"/>
                      </a:rPr>
                      <m:t>−</m:t>
                    </m:r>
                    <m:sSup>
                      <m:sSup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050" b="0" i="1" smtClean="0">
                            <a:latin typeface="Cambria Math"/>
                          </a:rPr>
                          <m:t>𝑒</m:t>
                        </m:r>
                      </m:e>
                      <m:sup>
                        <m:r>
                          <a:rPr lang="en-US" sz="105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050" b="0" i="1" smtClean="0">
                            <a:latin typeface="Cambria Math"/>
                          </a:rPr>
                          <m:t>𝑎</m:t>
                        </m:r>
                        <m:r>
                          <m:rPr>
                            <m:sty m:val="p"/>
                          </m:rPr>
                          <a:rPr lang="en-US" sz="1050" b="0" i="0" smtClean="0">
                            <a:latin typeface="Cambria Math"/>
                          </a:rPr>
                          <m:t>Δ</m:t>
                        </m:r>
                        <m:r>
                          <a:rPr lang="en-US" sz="1050" b="0" i="1" smtClean="0">
                            <a:latin typeface="Cambria Math"/>
                          </a:rPr>
                          <m:t>𝑡</m:t>
                        </m:r>
                      </m:sup>
                    </m:sSup>
                    <m:sSub>
                      <m:sSub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05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en-US" sz="1050" b="0" i="1" smtClean="0">
                            <a:latin typeface="Cambria Math"/>
                          </a:rPr>
                          <m:t>𝑘</m:t>
                        </m:r>
                      </m:sub>
                    </m:sSub>
                  </m:oMath>
                </a14:m>
                <a:endParaRPr lang="en-US" sz="1050" b="0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050" b="0" i="1" smtClean="0">
                            <a:latin typeface="Cambria Math"/>
                          </a:rPr>
                          <m:t>𝜌</m:t>
                        </m:r>
                      </m:e>
                      <m:sup>
                        <m:r>
                          <a:rPr lang="en-US" sz="1050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sz="105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US" sz="105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latin typeface="Cambria Math"/>
                              </a:rPr>
                              <m:t>𝜎</m:t>
                            </m:r>
                          </m:e>
                          <m:sup>
                            <m:r>
                              <a:rPr lang="en-US" sz="105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1050" b="0" i="1" smtClean="0">
                            <a:latin typeface="Cambria Math"/>
                          </a:rPr>
                          <m:t>2</m:t>
                        </m:r>
                        <m:r>
                          <a:rPr lang="en-US" sz="1050" b="0" i="1" smtClean="0">
                            <a:latin typeface="Cambria Math"/>
                          </a:rPr>
                          <m:t>𝑎</m:t>
                        </m:r>
                      </m:den>
                    </m:f>
                    <m:d>
                      <m:d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050" b="0" i="1" smtClean="0">
                            <a:latin typeface="Cambria Math"/>
                          </a:rPr>
                          <m:t>1−</m:t>
                        </m:r>
                        <m:sSup>
                          <m:sSupPr>
                            <m:ctrlPr>
                              <a:rPr lang="en-US" sz="105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latin typeface="Cambria Math"/>
                              </a:rPr>
                              <m:t>𝑒</m:t>
                            </m:r>
                          </m:e>
                          <m:sup>
                            <m:r>
                              <a:rPr lang="en-US" sz="1050" b="0" i="1" smtClean="0">
                                <a:latin typeface="Cambria Math"/>
                              </a:rPr>
                              <m:t>−2</m:t>
                            </m:r>
                            <m:r>
                              <a:rPr lang="en-US" sz="1050" b="0" i="1" smtClean="0">
                                <a:latin typeface="Cambria Math"/>
                              </a:rPr>
                              <m:t>𝑎</m:t>
                            </m:r>
                            <m:r>
                              <m:rPr>
                                <m:sty m:val="p"/>
                              </m:rPr>
                              <a:rPr lang="en-US" sz="1050" b="0" i="0" smtClean="0">
                                <a:latin typeface="Cambria Math"/>
                              </a:rPr>
                              <m:t>Δ</m:t>
                            </m:r>
                            <m:r>
                              <a:rPr lang="en-US" sz="1050" b="0" i="1" smtClean="0">
                                <a:latin typeface="Cambria Math"/>
                              </a:rPr>
                              <m:t>𝑡</m:t>
                            </m:r>
                          </m:sup>
                        </m:sSup>
                      </m:e>
                    </m:d>
                  </m:oMath>
                </a14:m>
                <a:endParaRPr lang="en-US" sz="1050" dirty="0" smtClean="0">
                  <a:latin typeface="Cambria Math"/>
                </a:endParaRPr>
              </a:p>
              <a:p>
                <a:r>
                  <a:rPr lang="ru-RU" sz="1050" b="1" dirty="0" smtClean="0">
                    <a:latin typeface="Cambria Math"/>
                  </a:rPr>
                  <a:t>Предполагается, что величина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50" b="1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050" b="1" i="1">
                            <a:latin typeface="Cambria Math"/>
                          </a:rPr>
                          <m:t>𝒖</m:t>
                        </m:r>
                      </m:e>
                      <m:sub>
                        <m:r>
                          <a:rPr lang="en-US" sz="1050" b="1" i="1">
                            <a:latin typeface="Cambria Math"/>
                          </a:rPr>
                          <m:t>𝒌</m:t>
                        </m:r>
                        <m:r>
                          <a:rPr lang="en-US" sz="1050" b="1" i="1">
                            <a:latin typeface="Cambria Math"/>
                          </a:rPr>
                          <m:t>+</m:t>
                        </m:r>
                        <m:r>
                          <a:rPr lang="en-US" sz="1050" b="1" i="1">
                            <a:latin typeface="Cambria Math"/>
                          </a:rPr>
                          <m:t>𝟏</m:t>
                        </m:r>
                      </m:sub>
                    </m:sSub>
                    <m:r>
                      <a:rPr lang="ru-RU" sz="1050" b="1" i="0" smtClean="0">
                        <a:latin typeface="Cambria Math"/>
                      </a:rPr>
                      <m:t> </m:t>
                    </m:r>
                  </m:oMath>
                </a14:m>
                <a:r>
                  <a:rPr lang="ru-RU" sz="1050" b="1" dirty="0" smtClean="0">
                    <a:latin typeface="Cambria Math"/>
                  </a:rPr>
                  <a:t> распределена нормально с математическим ожиданием 0 и дисперсией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050" b="1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050" b="1" i="1" smtClean="0">
                            <a:latin typeface="Cambria Math"/>
                          </a:rPr>
                          <m:t>𝝆</m:t>
                        </m:r>
                      </m:e>
                      <m:sup>
                        <m:r>
                          <a:rPr lang="en-US" sz="1050" b="1" i="1" smtClean="0">
                            <a:latin typeface="Cambria Math"/>
                          </a:rPr>
                          <m:t>𝟐</m:t>
                        </m:r>
                      </m:sup>
                    </m:sSup>
                    <m:r>
                      <a:rPr lang="en-US" sz="1050" b="1" i="0" smtClean="0">
                        <a:latin typeface="Cambria Math"/>
                      </a:rPr>
                      <m:t>:</m:t>
                    </m:r>
                  </m:oMath>
                </a14:m>
                <a:endParaRPr lang="en-US" sz="1050" b="1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050" b="0" i="1" smtClean="0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050" b="0" i="1" smtClean="0">
                            <a:latin typeface="Cambria Math"/>
                          </a:rPr>
                          <m:t>1,</m:t>
                        </m:r>
                        <m:r>
                          <a:rPr lang="en-US" sz="1050" b="0" i="1" smtClean="0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050" b="0" i="1" smtClean="0">
                        <a:latin typeface="Cambria Math"/>
                      </a:rPr>
                      <m:t>=</m:t>
                    </m:r>
                    <m:r>
                      <a:rPr lang="en-US" sz="1050" b="0" i="1" smtClean="0">
                        <a:latin typeface="Cambria Math"/>
                      </a:rPr>
                      <m:t>𝐸</m:t>
                    </m:r>
                    <m:d>
                      <m:dPr>
                        <m:begChr m:val="{"/>
                        <m:endChr m:val="}"/>
                        <m:ctrlPr>
                          <a:rPr lang="en-US" sz="105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05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050" b="0" i="1" smtClean="0">
                                <a:latin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050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sz="1050" b="0" i="1" smtClean="0">
                                <a:latin typeface="Cambria Math"/>
                              </a:rPr>
                              <m:t>+1</m:t>
                            </m:r>
                          </m:sub>
                        </m:sSub>
                      </m:e>
                    </m:d>
                    <m:r>
                      <a:rPr lang="en-US" sz="105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050" b="0" dirty="0" smtClean="0">
                    <a:latin typeface="Cambria Math"/>
                  </a:rPr>
                  <a:t>	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5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05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050" b="0" i="1" smtClean="0">
                            <a:latin typeface="Cambria Math"/>
                          </a:rPr>
                          <m:t>2</m:t>
                        </m:r>
                        <m:r>
                          <a:rPr lang="en-US" sz="1050" i="1">
                            <a:latin typeface="Cambria Math"/>
                          </a:rPr>
                          <m:t>,</m:t>
                        </m:r>
                        <m:r>
                          <a:rPr lang="en-US" sz="1050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050" i="1">
                        <a:latin typeface="Cambria Math"/>
                      </a:rPr>
                      <m:t>=</m:t>
                    </m:r>
                    <m:r>
                      <a:rPr lang="en-US" sz="1050" b="0" i="1" smtClean="0">
                        <a:latin typeface="Cambria Math"/>
                      </a:rPr>
                      <m:t>𝐸</m:t>
                    </m:r>
                    <m:d>
                      <m:dPr>
                        <m:begChr m:val="{"/>
                        <m:endChr m:val="}"/>
                        <m:ctrlPr>
                          <a:rPr lang="en-US" sz="105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050" b="0" i="1" smtClean="0">
                                <a:latin typeface="Cambria Math"/>
                              </a:rPr>
                            </m:ctrlPr>
                          </m:sSubPr>
                          <m:e>
                            <m:sSubSup>
                              <m:sSubSupPr>
                                <m:ctrlPr>
                                  <a:rPr lang="en-US" sz="1050" b="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𝑢</m:t>
                                </m:r>
                              </m:e>
                              <m:sub/>
                              <m:sup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bSup>
                          </m:e>
                          <m:sub>
                            <m:r>
                              <a:rPr lang="en-US" sz="1050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sz="1050" b="0" i="1" smtClean="0">
                                <a:latin typeface="Cambria Math"/>
                              </a:rPr>
                              <m:t>+1</m:t>
                            </m:r>
                          </m:sub>
                        </m:sSub>
                        <m:r>
                          <a:rPr lang="en-US" sz="1050" b="0" i="1" smtClean="0">
                            <a:latin typeface="Cambria Math"/>
                          </a:rPr>
                          <m:t>−</m:t>
                        </m:r>
                        <m:sSup>
                          <m:sSupPr>
                            <m:ctrlPr>
                              <a:rPr lang="en-US" sz="105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en-US" sz="1050" b="0" i="1" smtClean="0">
                                <a:latin typeface="Cambria Math"/>
                              </a:rPr>
                              <m:t>𝜌</m:t>
                            </m:r>
                          </m:e>
                          <m:sup>
                            <m:r>
                              <a:rPr lang="en-US" sz="105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e>
                    </m:d>
                    <m:r>
                      <a:rPr lang="en-US" sz="1050" b="0" i="1" smtClean="0">
                        <a:latin typeface="Cambria Math"/>
                      </a:rPr>
                      <m:t>=0</m:t>
                    </m:r>
                  </m:oMath>
                </a14:m>
                <a:endParaRPr lang="en-US" sz="1050" b="0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05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05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050" b="0" i="1" smtClean="0">
                            <a:latin typeface="Cambria Math"/>
                          </a:rPr>
                          <m:t>3</m:t>
                        </m:r>
                        <m:r>
                          <a:rPr lang="en-US" sz="1050" i="1">
                            <a:latin typeface="Cambria Math"/>
                          </a:rPr>
                          <m:t>,</m:t>
                        </m:r>
                        <m:r>
                          <a:rPr lang="en-US" sz="1050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050" i="1">
                        <a:latin typeface="Cambria Math"/>
                      </a:rPr>
                      <m:t>=</m:t>
                    </m:r>
                    <m:r>
                      <a:rPr lang="en-US" sz="1050" b="0" i="1" smtClean="0">
                        <a:latin typeface="Cambria Math"/>
                      </a:rPr>
                      <m:t>𝐸</m:t>
                    </m:r>
                    <m:d>
                      <m:dPr>
                        <m:begChr m:val="{"/>
                        <m:endChr m:val="}"/>
                        <m:ctrlPr>
                          <a:rPr lang="en-US" sz="1050" b="0" i="1" smtClean="0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105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050" b="0" i="1" smtClean="0">
                                <a:latin typeface="Cambria Math"/>
                              </a:rPr>
                              <m:t>𝑢</m:t>
                            </m:r>
                          </m:e>
                          <m:sub>
                            <m:r>
                              <a:rPr lang="en-US" sz="1050" b="0" i="1" smtClean="0">
                                <a:latin typeface="Cambria Math"/>
                              </a:rPr>
                              <m:t>𝑘</m:t>
                            </m:r>
                            <m:r>
                              <a:rPr lang="en-US" sz="1050" b="0" i="1" smtClean="0">
                                <a:latin typeface="Cambria Math"/>
                              </a:rPr>
                              <m:t>+1</m:t>
                            </m:r>
                          </m:sub>
                        </m:sSub>
                        <m:sSub>
                          <m:sSubPr>
                            <m:ctrlPr>
                              <a:rPr lang="en-US" sz="105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05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050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sz="1050" b="0" i="1" smtClean="0">
                        <a:latin typeface="Cambria Math"/>
                      </a:rPr>
                      <m:t>=0</m:t>
                    </m:r>
                  </m:oMath>
                </a14:m>
                <a:r>
                  <a:rPr lang="en-US" sz="1050" b="0" dirty="0" smtClean="0">
                    <a:latin typeface="Cambria Math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5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050" i="1">
                            <a:latin typeface="Cambria Math"/>
                          </a:rPr>
                          <m:t>𝑓</m:t>
                        </m:r>
                      </m:e>
                      <m:sub>
                        <m:r>
                          <a:rPr lang="en-US" sz="1050" b="0" i="1" smtClean="0">
                            <a:latin typeface="Cambria Math"/>
                          </a:rPr>
                          <m:t>4</m:t>
                        </m:r>
                        <m:r>
                          <a:rPr lang="en-US" sz="1050" i="1">
                            <a:latin typeface="Cambria Math"/>
                          </a:rPr>
                          <m:t>,</m:t>
                        </m:r>
                        <m:r>
                          <a:rPr lang="en-US" sz="1050" i="1">
                            <a:latin typeface="Cambria Math"/>
                          </a:rPr>
                          <m:t>𝑘</m:t>
                        </m:r>
                      </m:sub>
                    </m:sSub>
                    <m:r>
                      <a:rPr lang="en-US" sz="1050" i="1">
                        <a:latin typeface="Cambria Math"/>
                      </a:rPr>
                      <m:t>= </m:t>
                    </m:r>
                    <m:r>
                      <a:rPr lang="en-US" sz="1050" b="0" i="1" smtClean="0">
                        <a:latin typeface="Cambria Math"/>
                      </a:rPr>
                      <m:t>𝐸</m:t>
                    </m:r>
                    <m:d>
                      <m:dPr>
                        <m:begChr m:val="{"/>
                        <m:endChr m:val="}"/>
                        <m:ctrlPr>
                          <a:rPr lang="en-US" sz="1050" b="0" i="1" smtClean="0">
                            <a:latin typeface="Cambria Math"/>
                          </a:rPr>
                        </m:ctrlPr>
                      </m:dPr>
                      <m:e>
                        <m:d>
                          <m:dPr>
                            <m:ctrlPr>
                              <a:rPr lang="en-US" sz="1050" b="0" i="1" smtClean="0">
                                <a:latin typeface="Cambria Math"/>
                              </a:rPr>
                            </m:ctrlPr>
                          </m:dPr>
                          <m:e>
                            <m:sSubSup>
                              <m:sSubSupPr>
                                <m:ctrlPr>
                                  <a:rPr lang="en-US" sz="1050" b="0" i="1" smtClean="0">
                                    <a:latin typeface="Cambria Math"/>
                                  </a:rPr>
                                </m:ctrlPr>
                              </m:sSubSupPr>
                              <m:e>
                                <m:sSup>
                                  <m:sSupPr>
                                    <m:ctrlPr>
                                      <a:rPr lang="en-US" sz="105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sz="1050" b="0" i="1" smtClean="0">
                                        <a:latin typeface="Cambria Math"/>
                                      </a:rPr>
                                      <m:t>𝑢</m:t>
                                    </m:r>
                                  </m:e>
                                  <m:sup>
                                    <m:r>
                                      <a:rPr lang="en-US" sz="105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</m:e>
                              <m:sub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𝑘</m:t>
                                </m:r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+1 </m:t>
                                </m:r>
                              </m:sub>
                              <m:sup/>
                            </m:sSubSup>
                            <m:r>
                              <a:rPr lang="en-US" sz="1050" b="0" i="1" smtClean="0">
                                <a:latin typeface="Cambria Math"/>
                              </a:rPr>
                              <m:t>−</m:t>
                            </m:r>
                            <m:sSup>
                              <m:sSupPr>
                                <m:ctrlPr>
                                  <a:rPr lang="en-US" sz="105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𝜌</m:t>
                                </m:r>
                              </m:e>
                              <m:sup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</m:e>
                        </m:d>
                        <m:sSub>
                          <m:sSubPr>
                            <m:ctrlPr>
                              <a:rPr lang="en-US" sz="105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05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en-US" sz="1050" b="0" i="1" smtClean="0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en-US" sz="1050" b="0" i="1" smtClean="0">
                        <a:latin typeface="Cambria Math"/>
                      </a:rPr>
                      <m:t>=0</m:t>
                    </m:r>
                  </m:oMath>
                </a14:m>
                <a:endParaRPr lang="en-US" sz="1050" b="0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050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05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en-US" sz="105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05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050" b="0" i="1" smtClean="0">
                            <a:latin typeface="Cambria Math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sz="1050" b="0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050" b="0" i="1" smtClean="0">
                            <a:latin typeface="Cambria Math"/>
                          </a:rPr>
                          <m:t>𝑘</m:t>
                        </m:r>
                        <m:r>
                          <a:rPr lang="en-US" sz="1050" b="0" i="1" smtClean="0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1050" b="0" i="1" smtClean="0">
                            <a:latin typeface="Cambria Math"/>
                          </a:rPr>
                          <m:t>𝑁</m:t>
                        </m:r>
                        <m:r>
                          <a:rPr lang="en-US" sz="1050" b="0" i="1" smtClean="0">
                            <a:latin typeface="Cambria Math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sz="105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050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050" i="1">
                                <a:latin typeface="Cambria Math"/>
                              </a:rPr>
                              <m:t>1,</m:t>
                            </m:r>
                            <m:r>
                              <a:rPr lang="en-US" sz="105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1050" b="0" dirty="0" smtClean="0">
                    <a:latin typeface="Cambria Math"/>
                  </a:rPr>
                  <a:t> 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5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05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05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a:rPr lang="en-US" sz="105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05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05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050" i="1">
                            <a:latin typeface="Cambria Math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sz="105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050" i="1">
                            <a:latin typeface="Cambria Math"/>
                          </a:rPr>
                          <m:t>𝑘</m:t>
                        </m:r>
                        <m:r>
                          <a:rPr lang="en-US" sz="105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1050" i="1">
                            <a:latin typeface="Cambria Math"/>
                          </a:rPr>
                          <m:t>𝑁</m:t>
                        </m:r>
                        <m:r>
                          <a:rPr lang="en-US" sz="1050" i="1">
                            <a:latin typeface="Cambria Math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sz="105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050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050" b="0" i="1" smtClean="0">
                                <a:latin typeface="Cambria Math"/>
                              </a:rPr>
                              <m:t>2</m:t>
                            </m:r>
                            <m:r>
                              <a:rPr lang="en-US" sz="1050" i="1">
                                <a:latin typeface="Cambria Math"/>
                              </a:rPr>
                              <m:t>,</m:t>
                            </m:r>
                            <m:r>
                              <a:rPr lang="en-US" sz="105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endParaRPr lang="en-US" sz="1050" b="0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05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05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050" b="0" i="1" smtClean="0">
                            <a:latin typeface="Cambria Math"/>
                          </a:rPr>
                          <m:t>3</m:t>
                        </m:r>
                      </m:sub>
                    </m:sSub>
                    <m:r>
                      <a:rPr lang="en-US" sz="105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05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05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050" i="1">
                            <a:latin typeface="Cambria Math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sz="105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050" i="1">
                            <a:latin typeface="Cambria Math"/>
                          </a:rPr>
                          <m:t>𝑘</m:t>
                        </m:r>
                        <m:r>
                          <a:rPr lang="en-US" sz="105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1050" i="1">
                            <a:latin typeface="Cambria Math"/>
                          </a:rPr>
                          <m:t>𝑁</m:t>
                        </m:r>
                        <m:r>
                          <a:rPr lang="en-US" sz="1050" i="1">
                            <a:latin typeface="Cambria Math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sz="105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050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050" b="0" i="1" smtClean="0">
                                <a:latin typeface="Cambria Math"/>
                              </a:rPr>
                              <m:t>3</m:t>
                            </m:r>
                            <m:r>
                              <a:rPr lang="en-US" sz="1050" i="1">
                                <a:latin typeface="Cambria Math"/>
                              </a:rPr>
                              <m:t>,</m:t>
                            </m:r>
                            <m:r>
                              <a:rPr lang="en-US" sz="105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US" sz="1050" b="0" dirty="0" smtClean="0">
                    <a:latin typeface="Cambria Math"/>
                  </a:rPr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05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050" i="1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lang="en-US" sz="1050" b="0" i="1" smtClean="0">
                            <a:latin typeface="Cambria Math"/>
                          </a:rPr>
                          <m:t>4</m:t>
                        </m:r>
                      </m:sub>
                    </m:sSub>
                    <m:r>
                      <a:rPr lang="en-US" sz="105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05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105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050" i="1">
                            <a:latin typeface="Cambria Math"/>
                          </a:rPr>
                          <m:t>𝑁</m:t>
                        </m:r>
                      </m:den>
                    </m:f>
                    <m:nary>
                      <m:naryPr>
                        <m:chr m:val="∑"/>
                        <m:ctrlPr>
                          <a:rPr lang="en-US" sz="1050" i="1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sz="1050" i="1">
                            <a:latin typeface="Cambria Math"/>
                          </a:rPr>
                          <m:t>𝑘</m:t>
                        </m:r>
                        <m:r>
                          <a:rPr lang="en-US" sz="1050" i="1">
                            <a:latin typeface="Cambria Math"/>
                          </a:rPr>
                          <m:t>=1</m:t>
                        </m:r>
                      </m:sub>
                      <m:sup>
                        <m:r>
                          <a:rPr lang="en-US" sz="1050" i="1">
                            <a:latin typeface="Cambria Math"/>
                          </a:rPr>
                          <m:t>𝑁</m:t>
                        </m:r>
                        <m:r>
                          <a:rPr lang="en-US" sz="1050" i="1">
                            <a:latin typeface="Cambria Math"/>
                          </a:rPr>
                          <m:t>−1</m:t>
                        </m:r>
                      </m:sup>
                      <m:e>
                        <m:sSub>
                          <m:sSubPr>
                            <m:ctrlPr>
                              <a:rPr lang="en-US" sz="105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050" i="1">
                                <a:latin typeface="Cambria Math"/>
                              </a:rPr>
                              <m:t>𝑓</m:t>
                            </m:r>
                          </m:e>
                          <m:sub>
                            <m:r>
                              <a:rPr lang="en-US" sz="1050" b="0" i="1" smtClean="0">
                                <a:latin typeface="Cambria Math"/>
                              </a:rPr>
                              <m:t>4</m:t>
                            </m:r>
                            <m:r>
                              <a:rPr lang="en-US" sz="1050" i="1">
                                <a:latin typeface="Cambria Math"/>
                              </a:rPr>
                              <m:t>,</m:t>
                            </m:r>
                            <m:r>
                              <a:rPr lang="en-US" sz="1050" i="1">
                                <a:latin typeface="Cambria Math"/>
                              </a:rPr>
                              <m:t>𝑘</m:t>
                            </m:r>
                          </m:sub>
                        </m:sSub>
                      </m:e>
                    </m:nary>
                  </m:oMath>
                </a14:m>
                <a:endParaRPr lang="en-US" sz="1050" b="0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1050" b="0" i="1" smtClean="0">
                        <a:latin typeface="Cambria Math"/>
                      </a:rPr>
                      <m:t>𝐹</m:t>
                    </m:r>
                    <m:r>
                      <a:rPr lang="en-US" sz="105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050" b="0" i="1" smtClean="0">
                                <a:latin typeface="Cambria Math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05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1</m:t>
                                </m:r>
                              </m:sub>
                            </m:sSub>
                            <m:r>
                              <a:rPr lang="en-US" sz="1050" b="0" i="1" smtClean="0">
                                <a:latin typeface="Cambria Math"/>
                              </a:rPr>
                              <m:t>,</m:t>
                            </m:r>
                            <m:sSub>
                              <m:sSubPr>
                                <m:ctrlPr>
                                  <a:rPr lang="en-US" sz="105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2</m:t>
                                </m:r>
                              </m:sub>
                            </m:sSub>
                            <m:r>
                              <a:rPr lang="en-US" sz="1050" b="0" i="1" smtClean="0">
                                <a:latin typeface="Cambria Math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105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3</m:t>
                                </m:r>
                              </m:sub>
                            </m:sSub>
                            <m:r>
                              <a:rPr lang="en-US" sz="1050" b="0" i="1" smtClean="0">
                                <a:latin typeface="Cambria Math"/>
                              </a:rPr>
                              <m:t>, </m:t>
                            </m:r>
                            <m:sSub>
                              <m:sSubPr>
                                <m:ctrlPr>
                                  <a:rPr lang="en-US" sz="105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𝐹</m:t>
                                </m:r>
                              </m:e>
                              <m:sub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4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050" b="0" i="1" smtClean="0">
                            <a:latin typeface="Cambria Math"/>
                          </a:rPr>
                          <m:t>𝑇</m:t>
                        </m:r>
                      </m:sup>
                    </m:sSup>
                  </m:oMath>
                </a14:m>
                <a:endParaRPr lang="en-US" sz="1050" b="0" dirty="0" smtClean="0">
                  <a:latin typeface="Cambria Math"/>
                </a:endParaRPr>
              </a:p>
              <a:p>
                <a14:m>
                  <m:oMath xmlns:m="http://schemas.openxmlformats.org/officeDocument/2006/math">
                    <m:r>
                      <a:rPr lang="en-US" sz="1050" b="0" i="1" smtClean="0">
                        <a:latin typeface="Cambria Math"/>
                      </a:rPr>
                      <m:t>𝑊</m:t>
                    </m:r>
                    <m:r>
                      <a:rPr lang="en-US" sz="1050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105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lang="en-US" sz="105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𝑁</m:t>
                                </m:r>
                              </m:den>
                            </m:f>
                            <m:nary>
                              <m:naryPr>
                                <m:chr m:val="∑"/>
                                <m:ctrlPr>
                                  <a:rPr lang="en-US" sz="1050" b="0" i="1" smtClean="0">
                                    <a:latin typeface="Cambria Math"/>
                                  </a:rPr>
                                </m:ctrlPr>
                              </m:naryPr>
                              <m:sub>
                                <m:r>
                                  <m:rPr>
                                    <m:brk m:alnAt="23"/>
                                  </m:rPr>
                                  <a:rPr lang="en-US" sz="1050" b="0" i="1" smtClean="0">
                                    <a:latin typeface="Cambria Math"/>
                                  </a:rPr>
                                  <m:t>𝑡</m:t>
                                </m:r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=1</m:t>
                                </m:r>
                              </m:sub>
                              <m:sup>
                                <m:r>
                                  <a:rPr lang="en-US" sz="1050" b="0" i="1" smtClean="0">
                                    <a:latin typeface="Cambria Math"/>
                                  </a:rPr>
                                  <m:t>𝑁</m:t>
                                </m:r>
                              </m:sup>
                              <m:e>
                                <m:d>
                                  <m:dPr>
                                    <m:begChr m:val="["/>
                                    <m:endChr m:val="]"/>
                                    <m:ctrlPr>
                                      <a:rPr lang="en-US" sz="105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m>
                                      <m:mPr>
                                        <m:mcs>
                                          <m:mc>
                                            <m:mcPr>
                                              <m:count m:val="1"/>
                                              <m:mcJc m:val="center"/>
                                            </m:mcPr>
                                          </m:mc>
                                        </m:mcs>
                                        <m:ctrlPr>
                                          <a:rPr lang="en-US" sz="1050" b="0" i="1" smtClean="0">
                                            <a:latin typeface="Cambria Math"/>
                                          </a:rPr>
                                        </m:ctrlPr>
                                      </m:mPr>
                                      <m:m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05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050" i="1">
                                                  <a:latin typeface="Cambria Math"/>
                                                </a:rPr>
                                                <m:t>𝑓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050" i="1">
                                                  <a:latin typeface="Cambria Math"/>
                                                </a:rPr>
                                                <m:t>1,</m:t>
                                              </m:r>
                                              <m:r>
                                                <a:rPr lang="en-US" sz="1050" i="1">
                                                  <a:latin typeface="Cambria Math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  <m:mr>
                                        <m:e>
                                          <m:sSub>
                                            <m:sSubPr>
                                              <m:ctrlPr>
                                                <a:rPr lang="en-US" sz="105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sz="1050" i="1">
                                                  <a:latin typeface="Cambria Math"/>
                                                </a:rPr>
                                                <m:t>𝑓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sz="1050" b="0" i="1" smtClean="0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  <m:r>
                                                <a:rPr lang="en-US" sz="1050" i="1">
                                                  <a:latin typeface="Cambria Math"/>
                                                </a:rPr>
                                                <m:t>,</m:t>
                                              </m:r>
                                              <m:r>
                                                <a:rPr lang="en-US" sz="1050" i="1">
                                                  <a:latin typeface="Cambria Math"/>
                                                </a:rPr>
                                                <m:t>𝑘</m:t>
                                              </m:r>
                                            </m:sub>
                                          </m:sSub>
                                        </m:e>
                                      </m:mr>
                                      <m:mr>
                                        <m:e>
                                          <m:m>
                                            <m:mPr>
                                              <m:mcs>
                                                <m:mc>
                                                  <m:mcPr>
                                                    <m:count m:val="1"/>
                                                    <m:mcJc m:val="center"/>
                                                  </m:mcPr>
                                                </m:mc>
                                              </m:mcs>
                                              <m:ctrlPr>
                                                <a:rPr lang="en-US" sz="1050" b="0" i="1" smtClean="0">
                                                  <a:latin typeface="Cambria Math"/>
                                                </a:rPr>
                                              </m:ctrlPr>
                                            </m:mPr>
                                            <m:mr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en-US" sz="1050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1050" b="0" i="1" smtClean="0">
                                                        <a:latin typeface="Cambria Math"/>
                                                      </a:rPr>
                                                      <m:t>𝑓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050" b="0" i="1" smtClean="0">
                                                        <a:latin typeface="Cambria Math"/>
                                                      </a:rPr>
                                                      <m:t>3</m:t>
                                                    </m:r>
                                                    <m:r>
                                                      <a:rPr lang="en-US" sz="1050" i="1">
                                                        <a:latin typeface="Cambria Math"/>
                                                      </a:rPr>
                                                      <m:t>,</m:t>
                                                    </m:r>
                                                    <m:r>
                                                      <a:rPr lang="en-US" sz="1050" i="1">
                                                        <a:latin typeface="Cambria Math"/>
                                                      </a:rPr>
                                                      <m:t>𝑘</m:t>
                                                    </m:r>
                                                  </m:sub>
                                                </m:sSub>
                                              </m:e>
                                            </m:mr>
                                            <m:mr>
                                              <m:e>
                                                <m:sSub>
                                                  <m:sSubPr>
                                                    <m:ctrlPr>
                                                      <a:rPr lang="en-US" sz="1050" i="1">
                                                        <a:latin typeface="Cambria Math"/>
                                                      </a:rPr>
                                                    </m:ctrlPr>
                                                  </m:sSubPr>
                                                  <m:e>
                                                    <m:r>
                                                      <a:rPr lang="en-US" sz="1050" i="1">
                                                        <a:latin typeface="Cambria Math"/>
                                                      </a:rPr>
                                                      <m:t>𝑓</m:t>
                                                    </m:r>
                                                  </m:e>
                                                  <m:sub>
                                                    <m:r>
                                                      <a:rPr lang="en-US" sz="1050" b="0" i="1" smtClean="0">
                                                        <a:latin typeface="Cambria Math"/>
                                                      </a:rPr>
                                                      <m:t>4,</m:t>
                                                    </m:r>
                                                    <m:r>
                                                      <a:rPr lang="en-US" sz="1050" i="1">
                                                        <a:latin typeface="Cambria Math"/>
                                                      </a:rPr>
                                                      <m:t>𝑘</m:t>
                                                    </m:r>
                                                  </m:sub>
                                                </m:sSub>
                                              </m:e>
                                            </m:mr>
                                          </m:m>
                                        </m:e>
                                      </m:mr>
                                    </m:m>
                                  </m:e>
                                </m:d>
                              </m:e>
                            </m:nary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105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3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050" b="0" i="1" smtClean="0">
                                        <a:latin typeface="Cambria Math"/>
                                      </a:rPr>
                                    </m:ctrlPr>
                                  </m:mPr>
                                  <m:mr>
                                    <m:e>
                                      <m:sSub>
                                        <m:sSubPr>
                                          <m:ctrlPr>
                                            <a:rPr lang="en-US" sz="105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050" i="1">
                                              <a:latin typeface="Cambria Math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1050" i="1">
                                              <a:latin typeface="Cambria Math"/>
                                            </a:rPr>
                                            <m:t>1,</m:t>
                                          </m:r>
                                          <m:r>
                                            <a:rPr lang="en-US" sz="1050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  <m:e>
                                      <m:sSub>
                                        <m:sSubPr>
                                          <m:ctrlPr>
                                            <a:rPr lang="en-US" sz="105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sz="1050" i="1">
                                              <a:latin typeface="Cambria Math"/>
                                            </a:rPr>
                                            <m:t>𝑓</m:t>
                                          </m:r>
                                        </m:e>
                                        <m:sub>
                                          <m:r>
                                            <a:rPr lang="en-US" sz="1050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r>
                                            <a:rPr lang="en-US" sz="1050" i="1">
                                              <a:latin typeface="Cambria Math"/>
                                            </a:rPr>
                                            <m:t>,</m:t>
                                          </m:r>
                                          <m:r>
                                            <a:rPr lang="en-US" sz="1050" i="1">
                                              <a:latin typeface="Cambria Math"/>
                                            </a:rPr>
                                            <m:t>𝑘</m:t>
                                          </m:r>
                                        </m:sub>
                                      </m:sSub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sz="1050" i="1" smtClean="0">
                                              <a:latin typeface="Cambria Math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050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050" i="1">
                                                    <a:latin typeface="Cambria Math"/>
                                                  </a:rPr>
                                                  <m:t>𝑓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050" b="0" i="1" smtClean="0">
                                                    <a:latin typeface="Cambria Math"/>
                                                  </a:rPr>
                                                  <m:t>3</m:t>
                                                </m:r>
                                                <m:r>
                                                  <a:rPr lang="en-US" sz="1050" i="1">
                                                    <a:latin typeface="Cambria Math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sz="1050" i="1">
                                                    <a:latin typeface="Cambria Math"/>
                                                  </a:rPr>
                                                  <m:t>𝑘</m:t>
                                                </m:r>
                                              </m:sub>
                                            </m:sSub>
                                          </m:e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050" i="1">
                                                    <a:latin typeface="Cambria Math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r>
                                                  <a:rPr lang="en-US" sz="1050" i="1">
                                                    <a:latin typeface="Cambria Math"/>
                                                  </a:rPr>
                                                  <m:t>𝑓</m:t>
                                                </m:r>
                                              </m:e>
                                              <m:sub>
                                                <m:r>
                                                  <a:rPr lang="en-US" sz="1050" b="0" i="1" smtClean="0">
                                                    <a:latin typeface="Cambria Math"/>
                                                  </a:rPr>
                                                  <m:t>4</m:t>
                                                </m:r>
                                                <m:r>
                                                  <a:rPr lang="en-US" sz="1050" i="1">
                                                    <a:latin typeface="Cambria Math"/>
                                                  </a:rPr>
                                                  <m:t>,</m:t>
                                                </m:r>
                                                <m:r>
                                                  <a:rPr lang="en-US" sz="1050" i="1">
                                                    <a:latin typeface="Cambria Math"/>
                                                  </a:rPr>
                                                  <m:t>𝑘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d>
                          </m:e>
                        </m:d>
                      </m:e>
                      <m:sup>
                        <m:r>
                          <a:rPr lang="en-US" sz="1050" b="0" i="1" smtClean="0">
                            <a:latin typeface="Cambria Math"/>
                          </a:rPr>
                          <m:t>−1</m:t>
                        </m:r>
                      </m:sup>
                    </m:sSup>
                  </m:oMath>
                </a14:m>
                <a:endParaRPr lang="en-US" sz="1050" b="0" dirty="0" smtClean="0">
                  <a:latin typeface="Cambria Math"/>
                </a:endParaRPr>
              </a:p>
              <a:p>
                <a:r>
                  <a:rPr lang="ru-RU" sz="1050" b="1" dirty="0" smtClean="0">
                    <a:latin typeface="Cambria Math"/>
                  </a:rPr>
                  <a:t>Функционал ошибки:</a:t>
                </a:r>
              </a:p>
              <a:p>
                <a14:m>
                  <m:oMath xmlns:m="http://schemas.openxmlformats.org/officeDocument/2006/math">
                    <m:r>
                      <a:rPr lang="en-US" sz="1050" b="0" i="1" smtClean="0">
                        <a:latin typeface="Cambria Math"/>
                      </a:rPr>
                      <m:t>𝐽</m:t>
                    </m:r>
                    <m:d>
                      <m:d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050" b="0" i="1" smtClean="0">
                            <a:latin typeface="Cambria Math"/>
                          </a:rPr>
                          <m:t>𝑎</m:t>
                        </m:r>
                        <m:r>
                          <a:rPr lang="en-US" sz="1050" b="0" i="1" smtClean="0">
                            <a:latin typeface="Cambria Math"/>
                          </a:rPr>
                          <m:t>, </m:t>
                        </m:r>
                        <m:r>
                          <a:rPr lang="en-US" sz="1050" b="0" i="1" smtClean="0">
                            <a:latin typeface="Cambria Math"/>
                          </a:rPr>
                          <m:t>𝜎</m:t>
                        </m:r>
                      </m:e>
                    </m:d>
                    <m:r>
                      <a:rPr lang="en-US" sz="105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105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1050" b="0" i="1" smtClean="0">
                            <a:latin typeface="Cambria Math"/>
                          </a:rPr>
                          <m:t>2</m:t>
                        </m:r>
                      </m:den>
                    </m:f>
                    <m:sSup>
                      <m:sSupPr>
                        <m:ctrlPr>
                          <a:rPr lang="en-US" sz="1050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sz="1050" b="0" i="1" smtClean="0">
                            <a:latin typeface="Cambria Math"/>
                          </a:rPr>
                          <m:t>𝐹</m:t>
                        </m:r>
                      </m:e>
                      <m:sup>
                        <m:r>
                          <a:rPr lang="en-US" sz="1050" b="0" i="1" smtClean="0">
                            <a:latin typeface="Cambria Math"/>
                          </a:rPr>
                          <m:t>𝑇</m:t>
                        </m:r>
                      </m:sup>
                    </m:sSup>
                    <m:r>
                      <a:rPr lang="en-US" sz="1050" b="0" i="1" smtClean="0">
                        <a:latin typeface="Cambria Math"/>
                      </a:rPr>
                      <m:t>𝑊𝐹</m:t>
                    </m:r>
                  </m:oMath>
                </a14:m>
                <a:endParaRPr lang="en-US" sz="1050" dirty="0" smtClean="0">
                  <a:latin typeface="Cambria Math"/>
                </a:endParaRPr>
              </a:p>
            </p:txBody>
          </p:sp>
        </mc:Choice>
        <mc:Fallback xmlns="">
          <p:sp>
            <p:nvSpPr>
              <p:cNvPr id="15" name="Объект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9992" y="1340768"/>
                <a:ext cx="4425950" cy="4351338"/>
              </a:xfrm>
              <a:prstGeom prst="rect">
                <a:avLst/>
              </a:prstGeom>
              <a:blipFill rotWithShape="0">
                <a:blip r:embed="rId3"/>
                <a:stretch>
                  <a:fillRect t="-280" b="-336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Объект 9"/>
              <p:cNvSpPr txBox="1">
                <a:spLocks/>
              </p:cNvSpPr>
              <p:nvPr/>
            </p:nvSpPr>
            <p:spPr>
              <a:xfrm>
                <a:off x="251520" y="1340768"/>
                <a:ext cx="4549080" cy="4684782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rmAutofit/>
              </a:bodyPr>
              <a:lstStyle>
                <a:lvl1pPr marL="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32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8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spcBef>
                    <a:spcPct val="200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>
                        <a:tint val="75000"/>
                      </a:schemeClr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ru-RU" sz="1050" b="1" dirty="0" smtClean="0"/>
                  <a:t>Индекс акций: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ru-RU" sz="105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05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1050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105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ru-RU" sz="105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050" i="1">
                              <a:latin typeface="Cambria Math"/>
                            </a:rPr>
                            <m:t>𝑠</m:t>
                          </m:r>
                        </m:e>
                        <m:sub>
                          <m:r>
                            <a:rPr lang="en-US" sz="1050" i="1">
                              <a:latin typeface="Cambria Math"/>
                            </a:rPr>
                            <m:t>𝑘</m:t>
                          </m:r>
                          <m:r>
                            <a:rPr lang="en-US" sz="1050" i="1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1050">
                          <a:latin typeface="Cambria Math"/>
                        </a:rPr>
                        <m:t>exp</m:t>
                      </m:r>
                      <m:r>
                        <a:rPr lang="en-US" sz="1050" i="1">
                          <a:latin typeface="Cambria Math"/>
                        </a:rPr>
                        <m:t>{</m:t>
                      </m:r>
                      <m:d>
                        <m:dPr>
                          <m:ctrlPr>
                            <a:rPr lang="ru-RU" sz="105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/>
                            </a:rPr>
                            <m:t>𝜇</m:t>
                          </m:r>
                          <m:r>
                            <a:rPr lang="en-US" sz="1050" i="1">
                              <a:latin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ru-RU" sz="1050" i="1">
                                  <a:latin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ru-RU" sz="105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>
                                      <a:latin typeface="Cambria Math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105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sz="1050" i="1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</m:e>
                      </m:d>
                      <m:r>
                        <m:rPr>
                          <m:sty m:val="p"/>
                        </m:rPr>
                        <a:rPr lang="en-US" sz="1050">
                          <a:latin typeface="Cambria Math"/>
                        </a:rPr>
                        <m:t>Δ</m:t>
                      </m:r>
                      <m:r>
                        <a:rPr lang="en-US" sz="1050" i="1">
                          <a:latin typeface="Cambria Math"/>
                        </a:rPr>
                        <m:t>𝑡</m:t>
                      </m:r>
                      <m:r>
                        <a:rPr lang="en-US" sz="1050" i="1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ru-RU" sz="105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050" i="1">
                              <a:latin typeface="Cambria Math"/>
                            </a:rPr>
                            <m:t>𝜎</m:t>
                          </m:r>
                        </m:e>
                        <m:sub>
                          <m:r>
                            <a:rPr lang="en-US" sz="1050" i="1">
                              <a:latin typeface="Cambria Math"/>
                            </a:rPr>
                            <m:t>𝑠</m:t>
                          </m:r>
                        </m:sub>
                      </m:sSub>
                      <m:rad>
                        <m:radPr>
                          <m:degHide m:val="on"/>
                          <m:ctrlPr>
                            <a:rPr lang="ru-RU" sz="105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en-US" sz="1050">
                              <a:latin typeface="Cambria Math"/>
                            </a:rPr>
                            <m:t>Δ</m:t>
                          </m:r>
                          <m:r>
                            <a:rPr lang="en-US" sz="1050" i="1">
                              <a:latin typeface="Cambria Math"/>
                            </a:rPr>
                            <m:t>𝑡</m:t>
                          </m:r>
                        </m:e>
                      </m:rad>
                      <m:r>
                        <a:rPr lang="en-US" sz="1050" i="1">
                          <a:latin typeface="Cambria Math"/>
                        </a:rPr>
                        <m:t>⋅(</m:t>
                      </m:r>
                      <m:r>
                        <a:rPr lang="en-US" sz="1050" i="1">
                          <a:latin typeface="Cambria Math"/>
                        </a:rPr>
                        <m:t>𝜌</m:t>
                      </m:r>
                      <m:sSub>
                        <m:sSubPr>
                          <m:ctrlPr>
                            <a:rPr lang="ru-RU" sz="105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050">
                              <a:latin typeface="Cambria Math"/>
                            </a:rPr>
                            <m:t>ξ</m:t>
                          </m:r>
                        </m:e>
                        <m:sub>
                          <m:r>
                            <a:rPr lang="en-US" sz="1050" i="1">
                              <a:latin typeface="Cambria Math"/>
                            </a:rPr>
                            <m:t>𝑟</m:t>
                          </m:r>
                          <m:r>
                            <a:rPr lang="en-US" sz="1050" i="1">
                              <a:latin typeface="Cambria Math"/>
                            </a:rPr>
                            <m:t>, </m:t>
                          </m:r>
                          <m:r>
                            <a:rPr lang="en-US" sz="1050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1050" i="1">
                          <a:latin typeface="Cambria Math"/>
                        </a:rPr>
                        <m:t>+</m:t>
                      </m:r>
                      <m:rad>
                        <m:radPr>
                          <m:degHide m:val="on"/>
                          <m:ctrlPr>
                            <a:rPr lang="ru-RU" sz="1050" i="1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050" i="1">
                              <a:latin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ru-RU" sz="105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050" i="1">
                                  <a:latin typeface="Cambria Math"/>
                                </a:rPr>
                                <m:t>𝜌</m:t>
                              </m:r>
                            </m:e>
                            <m:sup>
                              <m:r>
                                <a:rPr lang="en-US" sz="105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e>
                      </m:rad>
                      <m:sSub>
                        <m:sSubPr>
                          <m:ctrlPr>
                            <a:rPr lang="ru-RU" sz="1050" i="1">
                              <a:latin typeface="Cambria Math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1050">
                              <a:latin typeface="Cambria Math"/>
                            </a:rPr>
                            <m:t>ξ</m:t>
                          </m:r>
                        </m:e>
                        <m:sub>
                          <m:r>
                            <a:rPr lang="en-US" sz="1050" i="1">
                              <a:latin typeface="Cambria Math"/>
                            </a:rPr>
                            <m:t>𝑠</m:t>
                          </m:r>
                          <m:r>
                            <a:rPr lang="en-US" sz="1050" i="1">
                              <a:latin typeface="Cambria Math"/>
                            </a:rPr>
                            <m:t>, </m:t>
                          </m:r>
                          <m:r>
                            <a:rPr lang="en-US" sz="1050" i="1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1050" i="1">
                          <a:latin typeface="Cambria Math"/>
                        </a:rPr>
                        <m:t>)}</m:t>
                      </m:r>
                    </m:oMath>
                  </m:oMathPara>
                </a14:m>
                <a:endParaRPr lang="en-US" sz="1050" dirty="0" smtClean="0"/>
              </a:p>
              <a:p>
                <a:r>
                  <a:rPr lang="ru-RU" sz="1050" b="1" dirty="0" smtClean="0">
                    <a:latin typeface="Cambria Math"/>
                  </a:rPr>
                  <a:t>Процентная ставка</a:t>
                </a:r>
                <a:endParaRPr lang="en-US" sz="1050" b="1" dirty="0" smtClean="0">
                  <a:latin typeface="Cambria Math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05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05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105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05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sz="1050" i="1" smtClean="0">
                              <a:latin typeface="Cambria Math"/>
                            </a:rPr>
                            <m:t>𝑘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−1</m:t>
                          </m:r>
                        </m:sub>
                      </m:sSub>
                      <m:r>
                        <a:rPr lang="en-US" sz="1050" i="1" smtClean="0">
                          <a:latin typeface="Cambria Math"/>
                        </a:rPr>
                        <m:t>+</m:t>
                      </m:r>
                      <m:d>
                        <m:dPr>
                          <m:begChr m:val="["/>
                          <m:endChr m:val="]"/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050" i="1" smtClean="0">
                              <a:latin typeface="Cambria Math"/>
                            </a:rPr>
                            <m:t>𝜃</m:t>
                          </m:r>
                          <m:d>
                            <m:d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sz="105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05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𝑎</m:t>
                          </m:r>
                          <m:sSub>
                            <m:sSub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050" i="1" smtClean="0">
                                  <a:latin typeface="Cambria Math"/>
                                </a:rPr>
                                <m:t>⋅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sz="1050" i="1" smtClean="0">
                                  <a:latin typeface="Cambria Math"/>
                                </a:rPr>
                                <m:t>𝑘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−1</m:t>
                              </m:r>
                            </m:sub>
                          </m:sSub>
                        </m:e>
                      </m:d>
                      <m:r>
                        <a:rPr lang="en-US" sz="1050" i="1" smtClean="0">
                          <a:latin typeface="Cambria Math"/>
                        </a:rPr>
                        <m:t>⋅</m:t>
                      </m:r>
                      <m:r>
                        <m:rPr>
                          <m:sty m:val="p"/>
                        </m:rPr>
                        <a:rPr lang="en-US" sz="1050" smtClean="0">
                          <a:latin typeface="Cambria Math"/>
                        </a:rPr>
                        <m:t>Δt</m:t>
                      </m:r>
                      <m:r>
                        <a:rPr lang="en-US" sz="1050" smtClean="0">
                          <a:latin typeface="Cambria Math"/>
                        </a:rPr>
                        <m:t>+</m:t>
                      </m:r>
                      <m:r>
                        <a:rPr lang="en-US" sz="1050" i="1" smtClean="0">
                          <a:latin typeface="Cambria Math"/>
                        </a:rPr>
                        <m:t>𝜎</m:t>
                      </m:r>
                      <m:rad>
                        <m:radPr>
                          <m:degHide m:val="on"/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m:rPr>
                              <m:sty m:val="p"/>
                            </m:rPr>
                            <a:rPr lang="en-US" sz="1050" smtClean="0">
                              <a:latin typeface="Cambria Math"/>
                            </a:rPr>
                            <m:t>Δt</m:t>
                          </m:r>
                        </m:e>
                      </m:rad>
                      <m:r>
                        <a:rPr lang="en-US" sz="1050" i="1" smtClean="0">
                          <a:latin typeface="Cambria Math"/>
                        </a:rPr>
                        <m:t>⋅</m:t>
                      </m:r>
                      <m:sSub>
                        <m:sSub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050" i="1" smtClean="0">
                              <a:latin typeface="Cambria Math"/>
                            </a:rPr>
                            <m:t>𝑧</m:t>
                          </m:r>
                        </m:e>
                        <m:sub>
                          <m:r>
                            <a:rPr lang="en-US" sz="105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</m:oMath>
                  </m:oMathPara>
                </a14:m>
                <a:endParaRPr lang="ru-RU" sz="105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i="1">
                          <a:latin typeface="Cambria Math"/>
                        </a:rPr>
                        <m:t>𝜃</m:t>
                      </m:r>
                      <m:d>
                        <m:dPr>
                          <m:ctrlPr>
                            <a:rPr lang="en-US" sz="1050" i="1">
                              <a:latin typeface="Cambria Math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sz="105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050" i="1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050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en-US" sz="105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50" i="1" smtClean="0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050" i="1" smtClean="0">
                                  <a:latin typeface="Cambria Math"/>
                                </a:rPr>
                                <m:t>0, </m:t>
                              </m:r>
                              <m:sSub>
                                <m:sSubPr>
                                  <m:ctrlPr>
                                    <a:rPr lang="en-US" sz="105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05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050" i="1">
                              <a:latin typeface="Cambria Math"/>
                            </a:rPr>
                            <m:t>𝑓</m:t>
                          </m:r>
                          <m:d>
                            <m:dPr>
                              <m:ctrlPr>
                                <a:rPr lang="en-US" sz="1050" i="1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050" i="1">
                                  <a:latin typeface="Cambria Math"/>
                                </a:rPr>
                                <m:t>0, </m:t>
                              </m:r>
                              <m:sSub>
                                <m:sSubPr>
                                  <m:ctrlPr>
                                    <a:rPr lang="en-US" sz="1050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050" i="1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1050" smtClean="0">
                              <a:latin typeface="Cambria Math"/>
                            </a:rPr>
                            <m:t>Δ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en-US" sz="1050" i="1" smtClean="0">
                          <a:latin typeface="Cambria Math"/>
                        </a:rPr>
                        <m:t>+</m:t>
                      </m:r>
                      <m:r>
                        <a:rPr lang="en-US" sz="1050" i="1" smtClean="0">
                          <a:latin typeface="Cambria Math"/>
                        </a:rPr>
                        <m:t>𝑎𝑓</m:t>
                      </m:r>
                      <m:d>
                        <m:d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050" i="1" smtClean="0">
                              <a:latin typeface="Cambria Math"/>
                            </a:rPr>
                            <m:t>0,</m:t>
                          </m:r>
                          <m:sSub>
                            <m:sSub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05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05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en-US" sz="105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050" i="1" smtClean="0">
                                  <a:latin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105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050" i="1" smtClean="0">
                              <a:latin typeface="Cambria Math"/>
                            </a:rPr>
                            <m:t>2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  <m:r>
                        <a:rPr lang="en-US" sz="1050" i="1" smtClean="0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050" i="1" smtClean="0">
                              <a:latin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05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050" i="1" smtClean="0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𝑎</m:t>
                              </m:r>
                              <m:sSub>
                                <m:sSubPr>
                                  <m:ctrlPr>
                                    <a:rPr lang="en-US" sz="105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sup>
                          </m:sSup>
                        </m:e>
                      </m:d>
                    </m:oMath>
                  </m:oMathPara>
                </a14:m>
                <a:endParaRPr lang="en-US" sz="105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050" i="1" smtClean="0">
                              <a:latin typeface="Cambria Math"/>
                            </a:rPr>
                            <m:t>0, </m:t>
                          </m:r>
                          <m:sSub>
                            <m:sSub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050" i="1" smtClean="0">
                                  <a:latin typeface="Cambria Math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sz="1050" i="1" smtClean="0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  <m:r>
                        <a:rPr lang="en-US" sz="1050" i="1" smtClean="0">
                          <a:latin typeface="Cambria Math"/>
                        </a:rPr>
                        <m:t>=</m:t>
                      </m:r>
                      <m:r>
                        <a:rPr lang="en-US" sz="1050" i="1" smtClean="0">
                          <a:latin typeface="Cambria Math"/>
                        </a:rPr>
                        <m:t>𝑡</m:t>
                      </m:r>
                      <m:r>
                        <a:rPr lang="en-US" sz="1050" i="1" smtClean="0">
                          <a:latin typeface="Cambria Math"/>
                        </a:rPr>
                        <m:t>⋅</m:t>
                      </m:r>
                      <m:f>
                        <m:f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50" i="1" smtClean="0">
                              <a:latin typeface="Cambria Math"/>
                            </a:rPr>
                            <m:t>𝑅</m:t>
                          </m:r>
                          <m:d>
                            <m:d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050" i="1" smtClean="0">
                                  <a:latin typeface="Cambria Math"/>
                                </a:rPr>
                                <m:t>0, </m:t>
                              </m:r>
                              <m:sSub>
                                <m:sSubPr>
                                  <m:ctrlPr>
                                    <a:rPr lang="en-US" sz="105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𝑘</m:t>
                                  </m:r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+1</m:t>
                                  </m:r>
                                </m:sub>
                              </m:sSub>
                            </m:e>
                          </m:d>
                          <m:r>
                            <a:rPr lang="en-US" sz="105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𝑅</m:t>
                          </m:r>
                          <m:d>
                            <m:d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050" i="1" smtClean="0">
                                  <a:latin typeface="Cambria Math"/>
                                </a:rPr>
                                <m:t>0, </m:t>
                              </m:r>
                              <m:sSub>
                                <m:sSubPr>
                                  <m:ctrlPr>
                                    <a:rPr lang="en-US" sz="1050" i="1" smtClean="0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𝑡</m:t>
                                  </m:r>
                                </m:e>
                                <m:sub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𝑘</m:t>
                                  </m:r>
                                </m:sub>
                              </m:sSub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1050" smtClean="0">
                              <a:latin typeface="Cambria Math"/>
                            </a:rPr>
                            <m:t>Δ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en-US" sz="1050" i="1" smtClean="0">
                          <a:latin typeface="Cambria Math"/>
                        </a:rPr>
                        <m:t>+</m:t>
                      </m:r>
                      <m:r>
                        <a:rPr lang="en-US" sz="1050" i="1" smtClean="0">
                          <a:latin typeface="Cambria Math"/>
                        </a:rPr>
                        <m:t>𝑅</m:t>
                      </m:r>
                      <m:r>
                        <a:rPr lang="en-US" sz="1050" i="1" smtClean="0">
                          <a:latin typeface="Cambria Math"/>
                        </a:rPr>
                        <m:t>(0, </m:t>
                      </m:r>
                      <m:sSub>
                        <m:sSub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050" i="1" smtClean="0">
                              <a:latin typeface="Cambria Math"/>
                            </a:rPr>
                            <m:t>𝑡</m:t>
                          </m:r>
                        </m:e>
                        <m:sub>
                          <m:r>
                            <a:rPr lang="en-US" sz="1050" i="1" smtClean="0">
                              <a:latin typeface="Cambria Math"/>
                            </a:rPr>
                            <m:t>𝑘</m:t>
                          </m:r>
                        </m:sub>
                      </m:sSub>
                      <m:r>
                        <a:rPr lang="en-US" sz="105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050" dirty="0" smtClean="0"/>
              </a:p>
              <a:p>
                <a:r>
                  <a:rPr lang="ru-RU" sz="1050" b="1" dirty="0" smtClean="0"/>
                  <a:t>Цены облигаций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i="1" smtClean="0">
                          <a:latin typeface="Cambria Math"/>
                        </a:rPr>
                        <m:t>𝑃</m:t>
                      </m:r>
                      <m:d>
                        <m:d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05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𝑇</m:t>
                          </m:r>
                        </m:e>
                      </m:d>
                      <m:r>
                        <a:rPr lang="en-US" sz="105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05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05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𝑅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𝑇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)(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𝑇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  <m:r>
                        <a:rPr lang="en-US" sz="1050" i="1" smtClean="0">
                          <a:latin typeface="Cambria Math"/>
                        </a:rPr>
                        <m:t>=</m:t>
                      </m:r>
                      <m:r>
                        <a:rPr lang="en-US" sz="1050" i="1" smtClean="0">
                          <a:latin typeface="Cambria Math"/>
                        </a:rPr>
                        <m:t>𝐴</m:t>
                      </m:r>
                      <m:d>
                        <m:d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05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𝑇</m:t>
                          </m:r>
                        </m:e>
                      </m:d>
                      <m:sSup>
                        <m:sSup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05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r>
                            <a:rPr lang="en-US" sz="105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𝐵</m:t>
                          </m:r>
                          <m:d>
                            <m:d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050" i="1" smtClean="0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, 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𝑇</m:t>
                              </m:r>
                            </m:e>
                          </m:d>
                          <m:r>
                            <a:rPr lang="en-US" sz="1050" i="1" smtClean="0">
                              <a:latin typeface="Cambria Math"/>
                            </a:rPr>
                            <m:t>⋅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)</m:t>
                          </m:r>
                        </m:sup>
                      </m:sSup>
                    </m:oMath>
                  </m:oMathPara>
                </a14:m>
                <a:endParaRPr lang="en-US" sz="105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i="1" smtClean="0">
                          <a:latin typeface="Cambria Math"/>
                        </a:rPr>
                        <m:t>𝐵</m:t>
                      </m:r>
                      <m:d>
                        <m:d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05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𝑇</m:t>
                          </m:r>
                        </m:e>
                      </m:d>
                      <m:r>
                        <a:rPr lang="en-US" sz="105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50" i="1" smtClean="0">
                              <a:latin typeface="Cambria Math"/>
                            </a:rPr>
                            <m:t>1−</m:t>
                          </m:r>
                          <m:sSup>
                            <m:sSup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05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05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𝑎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(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𝑇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)</m:t>
                              </m:r>
                            </m:sup>
                          </m:sSup>
                        </m:num>
                        <m:den>
                          <m:r>
                            <a:rPr lang="en-US" sz="1050" i="1" smtClean="0">
                              <a:latin typeface="Cambria Math"/>
                            </a:rPr>
                            <m:t>𝑎</m:t>
                          </m:r>
                        </m:den>
                      </m:f>
                    </m:oMath>
                  </m:oMathPara>
                </a14:m>
                <a:endParaRPr lang="en-US" sz="1050" dirty="0" smtClean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1050" smtClean="0">
                              <a:latin typeface="Cambria Math"/>
                            </a:rPr>
                            <m:t>ln</m:t>
                          </m:r>
                        </m:fName>
                        <m:e>
                          <m:r>
                            <a:rPr lang="en-US" sz="1050" i="1">
                              <a:latin typeface="Cambria Math"/>
                            </a:rPr>
                            <m:t>𝐴</m:t>
                          </m:r>
                          <m:r>
                            <a:rPr lang="en-US" sz="1050" i="1">
                              <a:latin typeface="Cambria Math"/>
                            </a:rPr>
                            <m:t>(</m:t>
                          </m:r>
                          <m:r>
                            <a:rPr lang="en-US" sz="1050" i="1">
                              <a:latin typeface="Cambria Math"/>
                            </a:rPr>
                            <m:t>𝑡</m:t>
                          </m:r>
                          <m:r>
                            <a:rPr lang="en-US" sz="1050" i="1">
                              <a:latin typeface="Cambria Math"/>
                            </a:rPr>
                            <m:t>, </m:t>
                          </m:r>
                          <m:r>
                            <a:rPr lang="en-US" sz="1050" i="1">
                              <a:latin typeface="Cambria Math"/>
                            </a:rPr>
                            <m:t>𝑇</m:t>
                          </m:r>
                          <m:r>
                            <a:rPr lang="en-US" sz="1050" i="1">
                              <a:latin typeface="Cambria Math"/>
                            </a:rPr>
                            <m:t>)</m:t>
                          </m:r>
                          <m:r>
                            <m:rPr>
                              <m:nor/>
                            </m:rPr>
                            <a:rPr lang="ru-RU" sz="1050" dirty="0"/>
                            <m:t> </m:t>
                          </m:r>
                        </m:e>
                      </m:func>
                      <m:r>
                        <a:rPr lang="en-US" sz="1050" i="1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1050" smtClean="0">
                          <a:latin typeface="Cambria Math"/>
                        </a:rPr>
                        <m:t>ln</m:t>
                      </m:r>
                      <m:d>
                        <m:d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n-US" sz="1050" smtClean="0">
                                  <a:latin typeface="Cambria Math"/>
                                </a:rPr>
                                <m:t>P</m:t>
                              </m:r>
                              <m:r>
                                <a:rPr lang="en-US" sz="1050" smtClean="0">
                                  <a:latin typeface="Cambria Math"/>
                                </a:rPr>
                                <m:t>(0, </m:t>
                              </m:r>
                              <m:r>
                                <m:rPr>
                                  <m:sty m:val="p"/>
                                </m:rPr>
                                <a:rPr lang="en-US" sz="1050" smtClean="0">
                                  <a:latin typeface="Cambria Math"/>
                                </a:rPr>
                                <m:t>T</m:t>
                              </m:r>
                              <m:r>
                                <a:rPr lang="en-US" sz="1050" smtClean="0">
                                  <a:latin typeface="Cambria Math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sz="1050" i="1" smtClean="0">
                                  <a:latin typeface="Cambria Math"/>
                                </a:rPr>
                                <m:t>𝑃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(0, 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)</m:t>
                              </m:r>
                            </m:den>
                          </m:f>
                        </m:e>
                      </m:d>
                      <m:r>
                        <a:rPr lang="en-US" sz="1050" smtClean="0">
                          <a:latin typeface="Cambria Math"/>
                        </a:rPr>
                        <m:t>−</m:t>
                      </m:r>
                      <m:r>
                        <m:rPr>
                          <m:sty m:val="p"/>
                        </m:rPr>
                        <a:rPr lang="en-US" sz="1050" smtClean="0">
                          <a:latin typeface="Cambria Math"/>
                        </a:rPr>
                        <m:t>B</m:t>
                      </m:r>
                      <m:d>
                        <m:d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1050" smtClean="0">
                              <a:latin typeface="Cambria Math"/>
                            </a:rPr>
                            <m:t>t</m:t>
                          </m:r>
                          <m:r>
                            <a:rPr lang="en-US" sz="1050" smtClean="0">
                              <a:latin typeface="Cambria Math"/>
                            </a:rPr>
                            <m:t>, </m:t>
                          </m:r>
                          <m:r>
                            <m:rPr>
                              <m:sty m:val="p"/>
                            </m:rPr>
                            <a:rPr lang="en-US" sz="1050" smtClean="0">
                              <a:latin typeface="Cambria Math"/>
                            </a:rPr>
                            <m:t>T</m:t>
                          </m:r>
                        </m:e>
                      </m:d>
                      <m:r>
                        <a:rPr lang="en-US" sz="1050" i="1" smtClean="0">
                          <a:latin typeface="Cambria Math"/>
                        </a:rPr>
                        <m:t>⋅</m:t>
                      </m:r>
                      <m:f>
                        <m:f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50" i="1" smtClean="0">
                              <a:latin typeface="Cambria Math"/>
                            </a:rPr>
                            <m:t>𝑃</m:t>
                          </m:r>
                          <m:d>
                            <m:d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050" i="1" smtClean="0">
                                  <a:latin typeface="Cambria Math"/>
                                </a:rPr>
                                <m:t>0, 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m:rPr>
                                  <m:sty m:val="p"/>
                                </m:rPr>
                                <a:rPr lang="en-US" sz="1050" smtClean="0">
                                  <a:latin typeface="Cambria Math"/>
                                </a:rPr>
                                <m:t>Δ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𝑡</m:t>
                              </m:r>
                            </m:e>
                          </m:d>
                        </m:num>
                        <m:den>
                          <m:r>
                            <m:rPr>
                              <m:sty m:val="p"/>
                            </m:rPr>
                            <a:rPr lang="en-US" sz="1050" smtClean="0">
                              <a:latin typeface="Cambria Math"/>
                            </a:rPr>
                            <m:t>Δ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  <m:r>
                        <a:rPr lang="en-US" sz="1050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050" i="1" smtClean="0">
                                  <a:latin typeface="Cambria Math"/>
                                </a:rPr>
                                <m:t>𝜎</m:t>
                              </m:r>
                            </m:e>
                            <m:sup>
                              <m:r>
                                <a:rPr lang="en-US" sz="105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1050" i="1" smtClean="0">
                              <a:latin typeface="Cambria Math"/>
                            </a:rPr>
                            <m:t>4</m:t>
                          </m:r>
                          <m:sSup>
                            <m:sSup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05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sz="1050" i="1" smtClean="0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</m:den>
                      </m:f>
                      <m:sSup>
                        <m:sSup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05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𝑎𝑇</m:t>
                                  </m:r>
                                </m:sup>
                              </m:sSup>
                              <m:r>
                                <a:rPr lang="en-US" sz="105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sz="105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𝑒</m:t>
                                  </m:r>
                                </m:e>
                                <m:sup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𝑎𝑡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05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050" i="1" smtClean="0">
                          <a:latin typeface="Cambria Math"/>
                        </a:rPr>
                        <m:t>⋅</m:t>
                      </m:r>
                      <m:d>
                        <m:d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sz="1050" i="1" smtClean="0">
                                  <a:latin typeface="Cambria Math"/>
                                </a:rPr>
                                <m:t>𝑒</m:t>
                              </m:r>
                            </m:e>
                            <m:sup>
                              <m:r>
                                <a:rPr lang="en-US" sz="1050" i="1" smtClean="0">
                                  <a:latin typeface="Cambria Math"/>
                                </a:rPr>
                                <m:t>2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𝑎𝑡</m:t>
                              </m:r>
                            </m:sup>
                          </m:sSup>
                          <m:r>
                            <a:rPr lang="en-US" sz="1050" i="1" smtClean="0">
                              <a:latin typeface="Cambria Math"/>
                            </a:rPr>
                            <m:t>−1</m:t>
                          </m:r>
                        </m:e>
                      </m:d>
                    </m:oMath>
                  </m:oMathPara>
                </a14:m>
                <a:endParaRPr lang="en-US" sz="1050" dirty="0" smtClean="0"/>
              </a:p>
              <a:p>
                <a:r>
                  <a:rPr lang="ru-RU" sz="1050" b="1" dirty="0" smtClean="0"/>
                  <a:t>Временная структура процентных ставок</a:t>
                </a:r>
                <a:endParaRPr lang="en-US" sz="105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i="1" smtClean="0">
                          <a:latin typeface="Cambria Math"/>
                        </a:rPr>
                        <m:t>𝑅</m:t>
                      </m:r>
                      <m:d>
                        <m:d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05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, 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𝑇</m:t>
                          </m:r>
                        </m:e>
                      </m:d>
                      <m:r>
                        <a:rPr lang="en-US" sz="105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sz="1050" i="1" smtClean="0">
                              <a:latin typeface="Cambria Math"/>
                            </a:rPr>
                          </m:ctrlPr>
                        </m:fPr>
                        <m:num>
                          <m:func>
                            <m:func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1050" smtClean="0">
                                  <a:latin typeface="Cambria Math"/>
                                </a:rPr>
                                <m:t>ln</m:t>
                              </m:r>
                            </m:fName>
                            <m:e>
                              <m:r>
                                <a:rPr lang="en-US" sz="1050" i="1" smtClean="0">
                                  <a:latin typeface="Cambria Math"/>
                                </a:rPr>
                                <m:t>𝐴</m:t>
                              </m:r>
                              <m:d>
                                <m:dPr>
                                  <m:ctrlPr>
                                    <a:rPr lang="en-US" sz="105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1050" i="1" smtClean="0">
                                      <a:latin typeface="Cambria Math"/>
                                    </a:rPr>
                                    <m:t>𝑇</m:t>
                                  </m:r>
                                </m:e>
                              </m:d>
                            </m:e>
                          </m:func>
                          <m:r>
                            <a:rPr lang="en-US" sz="105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𝐵</m:t>
                          </m:r>
                          <m:d>
                            <m:dPr>
                              <m:ctrlPr>
                                <a:rPr lang="en-US" sz="105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sz="1050" i="1" smtClean="0">
                                  <a:latin typeface="Cambria Math"/>
                                </a:rPr>
                                <m:t>𝑡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, </m:t>
                              </m:r>
                              <m:r>
                                <a:rPr lang="en-US" sz="1050" i="1" smtClean="0">
                                  <a:latin typeface="Cambria Math"/>
                                </a:rPr>
                                <m:t>𝑇</m:t>
                              </m:r>
                            </m:e>
                          </m:d>
                          <m:r>
                            <a:rPr lang="en-US" sz="1050" i="1" smtClean="0">
                              <a:latin typeface="Cambria Math"/>
                            </a:rPr>
                            <m:t>⋅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)</m:t>
                          </m:r>
                        </m:num>
                        <m:den>
                          <m:r>
                            <a:rPr lang="en-US" sz="1050" i="1" smtClean="0">
                              <a:latin typeface="Cambria Math"/>
                            </a:rPr>
                            <m:t>𝑇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1050" i="1" smtClean="0">
                              <a:latin typeface="Cambria Math"/>
                            </a:rPr>
                            <m:t>𝑡</m:t>
                          </m:r>
                        </m:den>
                      </m:f>
                    </m:oMath>
                  </m:oMathPara>
                </a14:m>
                <a:endParaRPr lang="ru-RU" sz="1050" dirty="0" smtClean="0"/>
              </a:p>
              <a:p>
                <a:r>
                  <a:rPr lang="ru-RU" sz="1050" b="1" dirty="0"/>
                  <a:t>Корреляция между рынком акций и процентными ставками</a:t>
                </a:r>
                <a:r>
                  <a:rPr lang="ru-RU" sz="1050" b="1" dirty="0" smtClean="0"/>
                  <a:t>:</a:t>
                </a:r>
                <a:endParaRPr lang="ru-RU" sz="1050" b="1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50" i="1">
                          <a:latin typeface="Cambria Math"/>
                        </a:rPr>
                        <m:t>𝜌</m:t>
                      </m:r>
                      <m:r>
                        <a:rPr lang="en-US" sz="1050" i="1">
                          <a:latin typeface="Cambria Math"/>
                        </a:rPr>
                        <m:t>=</m:t>
                      </m:r>
                      <m:r>
                        <a:rPr lang="en-US" sz="1050" i="1">
                          <a:latin typeface="Cambria Math"/>
                        </a:rPr>
                        <m:t>𝐶𝑜𝑣</m:t>
                      </m:r>
                      <m:d>
                        <m:dPr>
                          <m:ctrlPr>
                            <a:rPr lang="ru-RU" sz="1050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050" i="1">
                              <a:latin typeface="Cambria Math"/>
                            </a:rPr>
                            <m:t>𝜌</m:t>
                          </m:r>
                          <m:sSub>
                            <m:sSubPr>
                              <m:ctrlPr>
                                <a:rPr lang="ru-RU" sz="105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1050" i="1">
                                  <a:latin typeface="Cambria Math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ru-RU" sz="1050" i="1">
                                  <a:latin typeface="Cambria Math"/>
                                </a:rPr>
                                <m:t>𝑟</m:t>
                              </m:r>
                              <m:r>
                                <a:rPr lang="en-US" sz="1050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ru-RU" sz="1050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050" i="1">
                              <a:latin typeface="Cambria Math"/>
                            </a:rPr>
                            <m:t>+</m:t>
                          </m:r>
                          <m:rad>
                            <m:radPr>
                              <m:degHide m:val="on"/>
                              <m:ctrlPr>
                                <a:rPr lang="ru-RU" sz="105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1050" i="1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ru-RU" sz="105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ru-RU" sz="1050" i="1">
                                      <a:latin typeface="Cambria Math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lang="ru-RU" sz="105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sSub>
                            <m:sSubPr>
                              <m:ctrlPr>
                                <a:rPr lang="ru-RU" sz="105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1050" i="1">
                                  <a:latin typeface="Cambria Math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ru-RU" sz="1050" i="1">
                                  <a:latin typeface="Cambria Math"/>
                                </a:rPr>
                                <m:t>𝑠</m:t>
                              </m:r>
                              <m:r>
                                <a:rPr lang="en-US" sz="1050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ru-RU" sz="1050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  <m:r>
                            <a:rPr lang="en-US" sz="1050" i="1">
                              <a:latin typeface="Cambria Math"/>
                            </a:rPr>
                            <m:t>, </m:t>
                          </m:r>
                          <m:rad>
                            <m:radPr>
                              <m:degHide m:val="on"/>
                              <m:ctrlPr>
                                <a:rPr lang="ru-RU" sz="1050" i="1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ru-RU" sz="1050" i="1">
                                  <a:latin typeface="Cambria Math"/>
                                </a:rPr>
                                <m:t>1−</m:t>
                              </m:r>
                              <m:sSup>
                                <m:sSupPr>
                                  <m:ctrlPr>
                                    <a:rPr lang="ru-RU" sz="105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ru-RU" sz="1050" i="1">
                                      <a:latin typeface="Cambria Math"/>
                                    </a:rPr>
                                    <m:t>𝜌</m:t>
                                  </m:r>
                                </m:e>
                                <m:sup>
                                  <m:r>
                                    <a:rPr lang="ru-RU" sz="105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ru-RU" sz="1050" i="1">
                              <a:latin typeface="Cambria Math"/>
                            </a:rPr>
                            <m:t>,</m:t>
                          </m:r>
                          <m:sSub>
                            <m:sSubPr>
                              <m:ctrlPr>
                                <a:rPr lang="ru-RU" sz="1050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ru-RU" sz="1050" i="1">
                                  <a:latin typeface="Cambria Math"/>
                                </a:rPr>
                                <m:t>𝜉</m:t>
                              </m:r>
                            </m:e>
                            <m:sub>
                              <m:r>
                                <a:rPr lang="ru-RU" sz="1050" i="1">
                                  <a:latin typeface="Cambria Math"/>
                                </a:rPr>
                                <m:t>𝑠</m:t>
                              </m:r>
                              <m:r>
                                <a:rPr lang="en-US" sz="1050" i="1">
                                  <a:latin typeface="Cambria Math"/>
                                </a:rPr>
                                <m:t>,</m:t>
                              </m:r>
                              <m:r>
                                <a:rPr lang="ru-RU" sz="1050" i="1">
                                  <a:latin typeface="Cambria Math"/>
                                </a:rPr>
                                <m:t>𝑘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ru-RU" sz="1050" dirty="0"/>
              </a:p>
              <a:p>
                <a:endParaRPr lang="ru-RU" sz="1050" dirty="0"/>
              </a:p>
            </p:txBody>
          </p:sp>
        </mc:Choice>
        <mc:Fallback xmlns="">
          <p:sp>
            <p:nvSpPr>
              <p:cNvPr id="14" name="Объект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1520" y="1340768"/>
                <a:ext cx="4549080" cy="468478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66421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8"/>
          <p:cNvSpPr txBox="1">
            <a:spLocks/>
          </p:cNvSpPr>
          <p:nvPr/>
        </p:nvSpPr>
        <p:spPr>
          <a:xfrm>
            <a:off x="685800" y="332656"/>
            <a:ext cx="7886700" cy="64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Andalus" panose="02020603050405020304" pitchFamily="18" charset="-78"/>
              </a:rPr>
              <a:t>Прогноз процентных ставок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+mn-ea"/>
              <a:cs typeface="Andalus" panose="02020603050405020304" pitchFamily="18" charset="-78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031545"/>
            <a:ext cx="9144000" cy="50651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20468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8"/>
          <p:cNvSpPr txBox="1">
            <a:spLocks/>
          </p:cNvSpPr>
          <p:nvPr/>
        </p:nvSpPr>
        <p:spPr>
          <a:xfrm>
            <a:off x="685800" y="332656"/>
            <a:ext cx="7886700" cy="64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5000" lnSpcReduction="1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Andalus" panose="02020603050405020304" pitchFamily="18" charset="-78"/>
              </a:rPr>
              <a:t>Прогноз процентных ставок (модель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Andalus" panose="02020603050405020304" pitchFamily="18" charset="-78"/>
              </a:rPr>
              <a:t>Hull-White)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+mn-ea"/>
              <a:cs typeface="Andalus" panose="02020603050405020304" pitchFamily="18" charset="-78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50" y="1765719"/>
            <a:ext cx="9144000" cy="30428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767443" y="1304054"/>
            <a:ext cx="312692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/>
              <a:t>Предсказанная и реальная ставка</a:t>
            </a:r>
          </a:p>
          <a:p>
            <a:pPr algn="ctr"/>
            <a:r>
              <a:rPr lang="ru-RU" sz="1200" dirty="0" smtClean="0"/>
              <a:t> на 3 месяца за 2018 год</a:t>
            </a:r>
            <a:endParaRPr lang="ru-RU" sz="12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772491" y="1396386"/>
            <a:ext cx="4572000" cy="276999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ru-RU" sz="1200" dirty="0" smtClean="0"/>
              <a:t>Предсказанная временная структура процентных ставок на 2 года</a:t>
            </a:r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16734182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650" y="2169763"/>
            <a:ext cx="85089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ndalus" panose="02020603050405020304" pitchFamily="18" charset="-78"/>
              </a:rPr>
              <a:t>Управление активами/пассивами страховой компании жизни</a:t>
            </a:r>
            <a:endParaRPr lang="ru-RU" sz="36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77367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0080" y="4185054"/>
            <a:ext cx="8496944" cy="255631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6661" y="2852936"/>
            <a:ext cx="2160240" cy="11521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ПАССИВЫ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16458" y="2887874"/>
            <a:ext cx="2259998" cy="10801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АКТИВЫ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77907" y="3461780"/>
            <a:ext cx="2376263" cy="57874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ИСПЫТАНИЯ по СЦЕНАРИЯМ</a:t>
            </a:r>
            <a:endParaRPr lang="ru-RU" sz="1050" b="1" dirty="0">
              <a:solidFill>
                <a:srgbClr val="FF0000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 rot="5400000">
            <a:off x="4431076" y="3481929"/>
            <a:ext cx="313229" cy="129614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-108520" y="116632"/>
            <a:ext cx="91265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УПРАВЛЕНИЕ АКТИВАМИ/ПАССИВАМИ СТРАХОВОЙ КОМПАНИИ ЖИЗНИ в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GAMA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93631" y="6107110"/>
            <a:ext cx="4968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ОПРЕДЕЛЕНИЕ ВЕРОЯТНОСТИ ДЕФОЛТА КОМПАНИИ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86267" y="4581066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КАПИТАЛ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39619" y="4535351"/>
            <a:ext cx="1415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АКТУАРНЫЙ РЕЗЕРВ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97960" y="4554386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БОНУСЫ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63460" y="4513226"/>
            <a:ext cx="1440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СВОБОДНЫЙ РЕЗЕРВ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3307" y="4502683"/>
            <a:ext cx="1833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СОБСТВЕННЫЕ 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СРЕДСТВА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35381" y="4496230"/>
            <a:ext cx="35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=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86462" y="4435323"/>
            <a:ext cx="35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-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43277" y="4434869"/>
            <a:ext cx="35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-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56967" y="4436700"/>
            <a:ext cx="35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-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63209" y="4185054"/>
            <a:ext cx="3969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МОДЕЛИРОВАНИЕ СТАТЕЙ БАЛАНСА</a:t>
            </a:r>
          </a:p>
        </p:txBody>
      </p:sp>
      <p:sp>
        <p:nvSpPr>
          <p:cNvPr id="37" name="Скругленный прямоугольник 36"/>
          <p:cNvSpPr/>
          <p:nvPr/>
        </p:nvSpPr>
        <p:spPr>
          <a:xfrm>
            <a:off x="3377907" y="3020151"/>
            <a:ext cx="2376263" cy="57874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  <a:t>Параметры управления</a:t>
            </a:r>
            <a:endParaRPr lang="ru-RU" sz="11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10800000">
            <a:off x="5697959" y="3152416"/>
            <a:ext cx="818256" cy="33319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2601904" y="3152416"/>
            <a:ext cx="864483" cy="338307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678187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0080" y="4185054"/>
            <a:ext cx="8496944" cy="255631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6661" y="2852936"/>
            <a:ext cx="2160240" cy="11521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ПАССИВЫ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16458" y="2887874"/>
            <a:ext cx="2259998" cy="10801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АКТИВЫ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77907" y="3461780"/>
            <a:ext cx="2376263" cy="57874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ИСПЫТАНИЯ по СЦЕНАРИЯМ</a:t>
            </a:r>
            <a:endParaRPr lang="ru-RU" sz="1050" b="1" dirty="0">
              <a:solidFill>
                <a:srgbClr val="FF0000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 rot="5400000">
            <a:off x="4431076" y="3481929"/>
            <a:ext cx="313229" cy="129614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 rot="5400000">
            <a:off x="1447393" y="2190339"/>
            <a:ext cx="332365" cy="851905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 rot="5400000">
            <a:off x="7362700" y="2236180"/>
            <a:ext cx="332365" cy="85190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-108520" y="116632"/>
            <a:ext cx="91265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УПРАВЛЕНИЕ АКТИВАМИ/ПАССИВАМИ СТРАХОВОЙ КОМПАНИИ ЖИЗНИ в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GAMA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93631" y="6107110"/>
            <a:ext cx="4968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ОПРЕДЕЛЕНИЕ ВЕРОЯТНОСТИ ДЕФОЛТА КОМПАНИИ</a:t>
            </a:r>
            <a:endParaRPr lang="ru-RU" sz="1600" b="1" dirty="0">
              <a:solidFill>
                <a:schemeClr val="bg1"/>
              </a:solidFill>
            </a:endParaRPr>
          </a:p>
        </p:txBody>
      </p:sp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10" y="1268760"/>
            <a:ext cx="1445002" cy="8134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86267" y="4581066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КАПИТАЛ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39619" y="4535351"/>
            <a:ext cx="1415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АКТУАРНЫЙ РЕЗЕРВ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97960" y="4554386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БОНУСЫ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63460" y="4513226"/>
            <a:ext cx="1440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СВОБОДНЫЙ РЕЗЕРВ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3307" y="4502683"/>
            <a:ext cx="1833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СОБСТВЕННЫЕ 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СРЕДСТВА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35381" y="4496230"/>
            <a:ext cx="35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=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86462" y="4435323"/>
            <a:ext cx="35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-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43277" y="4434869"/>
            <a:ext cx="35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-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56967" y="4436700"/>
            <a:ext cx="35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-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63209" y="4185054"/>
            <a:ext cx="3969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МОДЕЛИРОВАНИЕ СТАТЕЙ БАЛАНСА</a:t>
            </a:r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61" y="1094345"/>
            <a:ext cx="1409659" cy="7808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915" y="1484784"/>
            <a:ext cx="1423244" cy="8474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284" y="929736"/>
            <a:ext cx="1721927" cy="9538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1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60153" y="1578564"/>
            <a:ext cx="1753198" cy="8163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5672" y="1009185"/>
            <a:ext cx="1627472" cy="10808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Скругленный прямоугольник 36"/>
          <p:cNvSpPr/>
          <p:nvPr/>
        </p:nvSpPr>
        <p:spPr>
          <a:xfrm>
            <a:off x="3377907" y="3020151"/>
            <a:ext cx="2376263" cy="57874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  <a:t>Параметры управления</a:t>
            </a:r>
            <a:endParaRPr lang="ru-RU" sz="11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10800000">
            <a:off x="5697959" y="3152416"/>
            <a:ext cx="818256" cy="33319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2601904" y="3152416"/>
            <a:ext cx="864483" cy="338307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4641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30080" y="4185054"/>
            <a:ext cx="8496944" cy="255631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endParaRPr lang="ru-RU" sz="2400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6661" y="2852936"/>
            <a:ext cx="2160240" cy="11521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ПАССИВЫ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416458" y="2924944"/>
            <a:ext cx="2259998" cy="10801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АКТИВЫ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377907" y="3461780"/>
            <a:ext cx="2376263" cy="578741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ИСПЫТАНИЯ по СЦЕНАРИЯМ</a:t>
            </a:r>
            <a:endParaRPr lang="ru-RU" sz="1050" b="1" dirty="0">
              <a:solidFill>
                <a:srgbClr val="FF0000"/>
              </a:solidFill>
            </a:endParaRPr>
          </a:p>
        </p:txBody>
      </p:sp>
      <p:sp>
        <p:nvSpPr>
          <p:cNvPr id="27" name="Стрелка вправо 26"/>
          <p:cNvSpPr/>
          <p:nvPr/>
        </p:nvSpPr>
        <p:spPr>
          <a:xfrm rot="5400000">
            <a:off x="4431076" y="3457732"/>
            <a:ext cx="313229" cy="1296144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0" name="Стрелка вправо 29"/>
          <p:cNvSpPr/>
          <p:nvPr/>
        </p:nvSpPr>
        <p:spPr>
          <a:xfrm rot="5400000">
            <a:off x="1447393" y="2190339"/>
            <a:ext cx="332365" cy="851905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 rot="5400000">
            <a:off x="7362700" y="2236180"/>
            <a:ext cx="332365" cy="85190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-108520" y="116632"/>
            <a:ext cx="91265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УПРАВЛЕНИЕ АКТИВАМИ/ПАССИВАМИ СТРАХОВОЙ КОМПАНИИ ЖИЗНИ в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GAMA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93631" y="6107110"/>
            <a:ext cx="496855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solidFill>
                  <a:schemeClr val="bg1"/>
                </a:solidFill>
              </a:rPr>
              <a:t>ОПРЕДЕЛЕНИЕ ВЕРОЯТНОСТИ ДЕФОЛТА КОМПАНИИ</a:t>
            </a:r>
            <a:endParaRPr lang="ru-RU" sz="1600" b="1" dirty="0">
              <a:solidFill>
                <a:schemeClr val="bg1"/>
              </a:solidFill>
            </a:endParaRPr>
          </a:p>
        </p:txBody>
      </p:sp>
      <p:pic>
        <p:nvPicPr>
          <p:cNvPr id="4108" name="Picture 1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47810" y="1268760"/>
            <a:ext cx="1445002" cy="8134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386267" y="4581066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КАПИТАЛ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939619" y="4535351"/>
            <a:ext cx="141502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АКТУАРНЫЙ РЕЗЕРВ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697960" y="4554386"/>
            <a:ext cx="108012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БОНУСЫ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263460" y="4513226"/>
            <a:ext cx="144016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СВОБОДНЫЙ РЕЗЕРВ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83307" y="4502683"/>
            <a:ext cx="183366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СОБСТВЕННЫЕ 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СРЕДСТВА</a:t>
            </a:r>
            <a:endParaRPr lang="ru-RU" sz="1200" b="1" dirty="0">
              <a:solidFill>
                <a:schemeClr val="bg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35381" y="4496230"/>
            <a:ext cx="35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=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586462" y="4435323"/>
            <a:ext cx="35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-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43277" y="4434869"/>
            <a:ext cx="35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-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956967" y="4436700"/>
            <a:ext cx="35468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chemeClr val="bg1"/>
                </a:solidFill>
              </a:rPr>
              <a:t>-</a:t>
            </a:r>
            <a:endParaRPr lang="ru-RU" sz="2400" b="1" dirty="0">
              <a:solidFill>
                <a:schemeClr val="bg1"/>
              </a:solidFill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763209" y="4185054"/>
            <a:ext cx="3969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chemeClr val="bg1"/>
                </a:solidFill>
              </a:rPr>
              <a:t>МОДЕЛИРОВАНИЕ СТАТЕЙ БАЛАНСА</a:t>
            </a:r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61" y="1094345"/>
            <a:ext cx="1409659" cy="78087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6" name="Picture 10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15915" y="1484784"/>
            <a:ext cx="1423244" cy="84746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9" name="Picture 2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04248" y="774072"/>
            <a:ext cx="1721927" cy="95383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" name="Picture 13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7707" y="1479357"/>
            <a:ext cx="1753198" cy="8163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" name="Picture 1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5672" y="1009185"/>
            <a:ext cx="1627472" cy="10808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7" name="Скругленный прямоугольник 36"/>
          <p:cNvSpPr/>
          <p:nvPr/>
        </p:nvSpPr>
        <p:spPr>
          <a:xfrm>
            <a:off x="3377907" y="3020151"/>
            <a:ext cx="2376263" cy="578741"/>
          </a:xfrm>
          <a:prstGeom prst="round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400" b="1" dirty="0" smtClean="0">
                <a:solidFill>
                  <a:schemeClr val="accent4">
                    <a:lumMod val="75000"/>
                  </a:schemeClr>
                </a:solidFill>
              </a:rPr>
              <a:t>Параметры управления</a:t>
            </a:r>
            <a:endParaRPr lang="ru-RU" sz="11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7" name="Стрелка вправо 16"/>
          <p:cNvSpPr/>
          <p:nvPr/>
        </p:nvSpPr>
        <p:spPr>
          <a:xfrm rot="10800000">
            <a:off x="5697959" y="3152416"/>
            <a:ext cx="818256" cy="333195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Стрелка вправо 15"/>
          <p:cNvSpPr/>
          <p:nvPr/>
        </p:nvSpPr>
        <p:spPr>
          <a:xfrm>
            <a:off x="2601904" y="3152416"/>
            <a:ext cx="864483" cy="338307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2" name="Picture 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21318" y="5918897"/>
            <a:ext cx="1236365" cy="71498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3" name="Picture 3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6903" y="4964348"/>
            <a:ext cx="1298848" cy="76771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4" name="Picture 4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6548" y="4975059"/>
            <a:ext cx="1278707" cy="7339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5" name="Picture 5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6869" y="4972806"/>
            <a:ext cx="1303367" cy="7583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6" name="Picture 6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5641" y="4977955"/>
            <a:ext cx="1300815" cy="74663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7" name="Picture 8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176" y="4953215"/>
            <a:ext cx="1294086" cy="7454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138162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8"/>
          <p:cNvSpPr txBox="1">
            <a:spLocks/>
          </p:cNvSpPr>
          <p:nvPr/>
        </p:nvSpPr>
        <p:spPr>
          <a:xfrm>
            <a:off x="679362" y="637987"/>
            <a:ext cx="7886700" cy="64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Andalus" panose="02020603050405020304" pitchFamily="18" charset="-78"/>
              </a:rPr>
              <a:t>Доверие к прогнозированию 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Andalus" panose="02020603050405020304" pitchFamily="18" charset="-78"/>
              </a:rPr>
              <a:t>и 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Andalus" panose="02020603050405020304" pitchFamily="18" charset="-78"/>
              </a:rPr>
              <a:t>ALM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+mn-ea"/>
              <a:cs typeface="Andalus" panose="02020603050405020304" pitchFamily="18" charset="-78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85800" y="2204864"/>
            <a:ext cx="8134672" cy="24314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</a:rPr>
              <a:t>Прогнозирование </a:t>
            </a: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– это: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инструмент оценки адекватности и эффективности применяемой стратегии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(смещает фокус внимания с краткосрочных результатов к долгосрочным стратегическим целям)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dirty="0">
              <a:solidFill>
                <a:schemeClr val="tx2">
                  <a:lumMod val="75000"/>
                </a:schemeClr>
              </a:solidFill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</a:rPr>
              <a:t>источник исходных данных</a:t>
            </a:r>
            <a:r>
              <a:rPr lang="ru-RU" sz="2000" dirty="0">
                <a:solidFill>
                  <a:schemeClr val="tx2">
                    <a:lumMod val="75000"/>
                  </a:schemeClr>
                </a:solidFill>
              </a:rPr>
              <a:t>,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на основе которых выстраивается последовательность действий по 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принятию</a:t>
            </a:r>
            <a:endParaRPr lang="ru-RU" dirty="0"/>
          </a:p>
          <a:p>
            <a:endParaRPr lang="ru-RU" b="1" dirty="0" smtClean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9726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8"/>
          <p:cNvSpPr txBox="1">
            <a:spLocks/>
          </p:cNvSpPr>
          <p:nvPr/>
        </p:nvSpPr>
        <p:spPr>
          <a:xfrm>
            <a:off x="628650" y="1049338"/>
            <a:ext cx="7886700" cy="64135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/>
            <a:r>
              <a:rPr lang="ru-RU" sz="3200" b="1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Andalus" panose="02020603050405020304" pitchFamily="18" charset="-78"/>
              </a:rPr>
              <a:t>Основные задачи финансовой компании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+mn-ea"/>
              <a:cs typeface="Andalus" panose="02020603050405020304" pitchFamily="18" charset="-78"/>
            </a:endParaRPr>
          </a:p>
        </p:txBody>
      </p:sp>
      <p:sp>
        <p:nvSpPr>
          <p:cNvPr id="5" name="Объект 9"/>
          <p:cNvSpPr txBox="1">
            <a:spLocks/>
          </p:cNvSpPr>
          <p:nvPr/>
        </p:nvSpPr>
        <p:spPr>
          <a:xfrm>
            <a:off x="1415971" y="2564904"/>
            <a:ext cx="7099379" cy="1675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получение прибыли на инвестиции</a:t>
            </a:r>
          </a:p>
          <a:p>
            <a:endParaRPr lang="ru-RU" sz="2800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>
              <a:buFont typeface="Wingdings" panose="05000000000000000000" pitchFamily="2" charset="2"/>
              <a:buChar char="ü"/>
            </a:pPr>
            <a:r>
              <a:rPr lang="ru-RU" sz="2800" dirty="0" smtClean="0">
                <a:solidFill>
                  <a:schemeClr val="accent1">
                    <a:lumMod val="50000"/>
                  </a:schemeClr>
                </a:solidFill>
              </a:rPr>
              <a:t>своевременное выполнение обязательств</a:t>
            </a:r>
            <a:endParaRPr lang="ru-RU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57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8"/>
          <p:cNvSpPr txBox="1">
            <a:spLocks/>
          </p:cNvSpPr>
          <p:nvPr/>
        </p:nvSpPr>
        <p:spPr>
          <a:xfrm>
            <a:off x="827584" y="2996952"/>
            <a:ext cx="7886700" cy="64135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eaLnBrk="0" hangingPunct="0"/>
            <a:r>
              <a:rPr lang="en-US" sz="8800" b="1" dirty="0" smtClean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+mn-ea"/>
                <a:cs typeface="Andalus" panose="02020603050405020304" pitchFamily="18" charset="-78"/>
              </a:rPr>
              <a:t>GAME OVER</a:t>
            </a:r>
            <a:endParaRPr lang="ru-RU" sz="88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+mn-ea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008242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650" y="2169763"/>
            <a:ext cx="8508999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 smtClean="0">
                <a:solidFill>
                  <a:schemeClr val="accent1">
                    <a:lumMod val="50000"/>
                  </a:schemeClr>
                </a:solidFill>
                <a:cs typeface="Andalus" panose="02020603050405020304" pitchFamily="18" charset="-78"/>
              </a:rPr>
              <a:t>ALM </a:t>
            </a:r>
            <a:r>
              <a:rPr lang="ru-RU" sz="4800" b="1" dirty="0" smtClean="0">
                <a:solidFill>
                  <a:schemeClr val="accent1">
                    <a:lumMod val="50000"/>
                  </a:schemeClr>
                </a:solidFill>
                <a:cs typeface="Andalus" panose="02020603050405020304" pitchFamily="18" charset="-78"/>
              </a:rPr>
              <a:t>- 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cs typeface="Andalus" panose="02020603050405020304" pitchFamily="18" charset="-78"/>
              </a:rPr>
              <a:t>Asset-Liability</a:t>
            </a:r>
            <a:r>
              <a:rPr lang="ru-RU" sz="4400" b="1" dirty="0" smtClean="0">
                <a:solidFill>
                  <a:schemeClr val="accent1">
                    <a:lumMod val="50000"/>
                  </a:schemeClr>
                </a:solidFill>
                <a:cs typeface="Andalus" panose="02020603050405020304" pitchFamily="18" charset="-78"/>
              </a:rPr>
              <a:t> </a:t>
            </a:r>
            <a:r>
              <a:rPr lang="en-US" sz="4400" b="1" dirty="0" smtClean="0">
                <a:solidFill>
                  <a:schemeClr val="accent1">
                    <a:lumMod val="50000"/>
                  </a:schemeClr>
                </a:solidFill>
                <a:cs typeface="Andalus" panose="02020603050405020304" pitchFamily="18" charset="-78"/>
              </a:rPr>
              <a:t>Management</a:t>
            </a:r>
            <a:endParaRPr lang="ru-RU" sz="4800" b="1" dirty="0" smtClean="0">
              <a:solidFill>
                <a:schemeClr val="accent1">
                  <a:lumMod val="50000"/>
                </a:schemeClr>
              </a:solidFill>
              <a:cs typeface="Andalus" panose="02020603050405020304" pitchFamily="18" charset="-78"/>
            </a:endParaRPr>
          </a:p>
          <a:p>
            <a:endParaRPr lang="ru-RU" sz="3600" b="1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cs typeface="Andalus" panose="02020603050405020304" pitchFamily="18" charset="-78"/>
            </a:endParaRPr>
          </a:p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ndalus" panose="02020603050405020304" pitchFamily="18" charset="-78"/>
              </a:rPr>
              <a:t>Управление активами с учетом пассивов</a:t>
            </a:r>
            <a:endParaRPr lang="ru-RU" sz="28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3416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Объект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22560972"/>
              </p:ext>
            </p:extLst>
          </p:nvPr>
        </p:nvGraphicFramePr>
        <p:xfrm>
          <a:off x="706507" y="1682523"/>
          <a:ext cx="7953375" cy="270669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651125"/>
                <a:gridCol w="2651125"/>
                <a:gridCol w="2651125"/>
              </a:tblGrid>
              <a:tr h="541338"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Тип</a:t>
                      </a:r>
                      <a:r>
                        <a:rPr lang="ru-RU" sz="1800" baseline="0" dirty="0" smtClean="0"/>
                        <a:t> обязательства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Размер обязательств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/>
                        <a:t>Время исполнения</a:t>
                      </a:r>
                      <a:endParaRPr lang="ru-RU" sz="1800" dirty="0"/>
                    </a:p>
                  </a:txBody>
                  <a:tcPr/>
                </a:tc>
              </a:tr>
              <a:tr h="5413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Известен</a:t>
                      </a:r>
                      <a:endParaRPr lang="ru-RU" sz="1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Известно</a:t>
                      </a:r>
                      <a:endParaRPr lang="ru-RU" sz="1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13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II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Известен</a:t>
                      </a:r>
                      <a:endParaRPr lang="ru-RU" sz="1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Не определено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  <a:tr h="5413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III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Не определен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Известно</a:t>
                      </a:r>
                      <a:endParaRPr lang="ru-RU" sz="1800" b="1" dirty="0">
                        <a:solidFill>
                          <a:schemeClr val="accent3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</a:tr>
              <a:tr h="541338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smtClean="0"/>
                        <a:t>IV</a:t>
                      </a:r>
                      <a:endParaRPr lang="ru-RU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Не определен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C00000"/>
                          </a:solidFill>
                        </a:rPr>
                        <a:t>Не определено</a:t>
                      </a:r>
                      <a:endParaRPr lang="ru-RU" sz="1800" b="1" dirty="0">
                        <a:solidFill>
                          <a:srgbClr val="C0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27898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74650" y="2169763"/>
            <a:ext cx="85089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  <a:cs typeface="Andalus" panose="02020603050405020304" pitchFamily="18" charset="-78"/>
              </a:rPr>
              <a:t>Управление активами/пассивами НПФ</a:t>
            </a:r>
            <a:endParaRPr lang="ru-RU" sz="32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cs typeface="Andalus" panose="02020603050405020304" pitchFamily="18" charset="-78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03648" y="3212976"/>
            <a:ext cx="6149181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ru-RU" b="1" dirty="0" smtClean="0">
              <a:solidFill>
                <a:schemeClr val="accent1">
                  <a:lumMod val="50000"/>
                </a:schemeClr>
              </a:solidFill>
              <a:cs typeface="Andalus" panose="02020603050405020304" pitchFamily="18" charset="-78"/>
            </a:endParaRPr>
          </a:p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Andalus" panose="02020603050405020304" pitchFamily="18" charset="-78"/>
              </a:rPr>
              <a:t>оперативное </a:t>
            </a:r>
            <a:endParaRPr lang="en-US" sz="2800" b="1" dirty="0" smtClean="0">
              <a:solidFill>
                <a:schemeClr val="accent1">
                  <a:lumMod val="50000"/>
                </a:schemeClr>
              </a:solidFill>
              <a:cs typeface="Andalus" panose="02020603050405020304" pitchFamily="18" charset="-78"/>
            </a:endParaRPr>
          </a:p>
          <a:p>
            <a:pPr marL="457200" indent="-457200">
              <a:buFontTx/>
              <a:buChar char="-"/>
            </a:pPr>
            <a:endParaRPr lang="ru-RU" sz="2800" b="1" dirty="0" smtClean="0">
              <a:solidFill>
                <a:schemeClr val="accent1">
                  <a:lumMod val="50000"/>
                </a:schemeClr>
              </a:solidFill>
              <a:cs typeface="Andalus" panose="02020603050405020304" pitchFamily="18" charset="-78"/>
            </a:endParaRPr>
          </a:p>
          <a:p>
            <a:pPr algn="ctr"/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cs typeface="Andalus" panose="02020603050405020304" pitchFamily="18" charset="-78"/>
              </a:rPr>
              <a:t>стратегическое</a:t>
            </a:r>
          </a:p>
          <a:p>
            <a:endParaRPr lang="ru-RU" sz="3600" b="1" dirty="0" smtClean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8404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429" y="1464120"/>
            <a:ext cx="9146577" cy="5061224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17430" y="116632"/>
            <a:ext cx="91265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ОПЕРАТИВНОЕ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УПРАВЛЕНИЕ АКТИВАМИ/ПАССИВАМИ НПФ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GAMA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2659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29" y="4185054"/>
            <a:ext cx="8496944" cy="255631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400" dirty="0" smtClean="0"/>
              <a:t>ПРОГНОЗНЫЙ БАЛАНС</a:t>
            </a:r>
          </a:p>
          <a:p>
            <a:pPr algn="ctr"/>
            <a:r>
              <a:rPr lang="ru-RU" sz="2400" dirty="0" smtClean="0"/>
              <a:t>Денежные потоки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6660" y="2852936"/>
            <a:ext cx="2682031" cy="11521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ПАССИВЫ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12160" y="2887874"/>
            <a:ext cx="2664296" cy="10801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АКТИВЫ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33" name="TextBox 32"/>
          <p:cNvSpPr txBox="1"/>
          <p:nvPr/>
        </p:nvSpPr>
        <p:spPr>
          <a:xfrm>
            <a:off x="-108520" y="116632"/>
            <a:ext cx="91265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СТРАТЕГИЧЕСКОЕ УПРАВЛЕНИЕ АКТИВАМИ/ПАССИВАМИ НПФ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GAMA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1716847" y="3641175"/>
            <a:ext cx="399200" cy="96578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7175123" y="3599243"/>
            <a:ext cx="402773" cy="98126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111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29" y="4185054"/>
            <a:ext cx="8496944" cy="255631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400" dirty="0" smtClean="0"/>
              <a:t>ПРОГНОЗНЫЙ БАЛАНС</a:t>
            </a:r>
          </a:p>
          <a:p>
            <a:pPr algn="ctr"/>
            <a:r>
              <a:rPr lang="ru-RU" sz="2400" dirty="0" smtClean="0"/>
              <a:t>Денежные потоки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6660" y="2852936"/>
            <a:ext cx="2682031" cy="11521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ПАССИВЫ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12160" y="2887874"/>
            <a:ext cx="2664296" cy="10801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АКТИВЫ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56153"/>
            <a:ext cx="1568401" cy="1113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319" y="1115291"/>
            <a:ext cx="1006390" cy="11804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109" y="868658"/>
            <a:ext cx="1043583" cy="12213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Стрелка вправо 29"/>
          <p:cNvSpPr/>
          <p:nvPr/>
        </p:nvSpPr>
        <p:spPr>
          <a:xfrm rot="5400000">
            <a:off x="1690974" y="2357487"/>
            <a:ext cx="332365" cy="63588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 rot="5400000">
            <a:off x="7210326" y="2352162"/>
            <a:ext cx="332365" cy="646531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-108520" y="116632"/>
            <a:ext cx="91265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СТРАТЕГИЧЕСКОЕ УПРАВЛЕНИЕ АКТИВАМИ/ПАССИВАМИ НПФ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GAMA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1716847" y="3641175"/>
            <a:ext cx="399200" cy="96578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7175123" y="3599243"/>
            <a:ext cx="402773" cy="98126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6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764703"/>
            <a:ext cx="1913091" cy="10259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4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625" y="1589422"/>
            <a:ext cx="1401099" cy="752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131" y="836712"/>
            <a:ext cx="1301093" cy="7207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9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399" y="1479357"/>
            <a:ext cx="1524739" cy="936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99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кругленный прямоугольник 1"/>
          <p:cNvSpPr/>
          <p:nvPr/>
        </p:nvSpPr>
        <p:spPr>
          <a:xfrm>
            <a:off x="323529" y="4185054"/>
            <a:ext cx="8496944" cy="2556314"/>
          </a:xfrm>
          <a:prstGeom prst="round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2400" dirty="0" smtClean="0"/>
              <a:t>ПРОГНОЗНЫЙ БАЛАНС</a:t>
            </a:r>
          </a:p>
          <a:p>
            <a:pPr algn="ctr"/>
            <a:r>
              <a:rPr lang="ru-RU" sz="2400" dirty="0" smtClean="0"/>
              <a:t>Денежные потоки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556660" y="2852936"/>
            <a:ext cx="2682031" cy="1152128"/>
          </a:xfrm>
          <a:prstGeom prst="round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bg2">
                    <a:lumMod val="25000"/>
                  </a:schemeClr>
                </a:solidFill>
              </a:rPr>
              <a:t>ПАССИВЫ</a:t>
            </a:r>
            <a:endParaRPr lang="ru-RU" b="1" dirty="0">
              <a:solidFill>
                <a:schemeClr val="bg2">
                  <a:lumMod val="25000"/>
                </a:schemeClr>
              </a:solidFill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012160" y="2887874"/>
            <a:ext cx="2664296" cy="1080120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 smtClean="0">
                <a:solidFill>
                  <a:schemeClr val="accent6">
                    <a:lumMod val="75000"/>
                  </a:schemeClr>
                </a:solidFill>
              </a:rPr>
              <a:t>АКТИВЫ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995936" y="2851870"/>
            <a:ext cx="1542209" cy="1152128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FF0000"/>
                </a:solidFill>
              </a:rPr>
              <a:t>Моделирование кредитного риска </a:t>
            </a:r>
            <a:r>
              <a:rPr lang="ru-RU" sz="1100" dirty="0" smtClean="0"/>
              <a:t>(Монте-Карло)</a:t>
            </a:r>
          </a:p>
        </p:txBody>
      </p:sp>
      <p:sp>
        <p:nvSpPr>
          <p:cNvPr id="17" name="Стрелка вправо 16"/>
          <p:cNvSpPr/>
          <p:nvPr/>
        </p:nvSpPr>
        <p:spPr>
          <a:xfrm>
            <a:off x="5404463" y="3261335"/>
            <a:ext cx="738882" cy="333195"/>
          </a:xfrm>
          <a:prstGeom prst="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764703"/>
            <a:ext cx="1913091" cy="10259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0625" y="1589422"/>
            <a:ext cx="1401099" cy="7520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856153"/>
            <a:ext cx="1568401" cy="111324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319" y="1115291"/>
            <a:ext cx="1006390" cy="11804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109" y="868658"/>
            <a:ext cx="1043583" cy="12213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7131" y="836712"/>
            <a:ext cx="1301093" cy="7207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89399" y="1479357"/>
            <a:ext cx="1524739" cy="93610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" name="Стрелка вправо 29"/>
          <p:cNvSpPr/>
          <p:nvPr/>
        </p:nvSpPr>
        <p:spPr>
          <a:xfrm rot="5400000">
            <a:off x="1690974" y="2357487"/>
            <a:ext cx="332365" cy="635880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Стрелка вправо 30"/>
          <p:cNvSpPr/>
          <p:nvPr/>
        </p:nvSpPr>
        <p:spPr>
          <a:xfrm rot="5400000">
            <a:off x="7210326" y="2352162"/>
            <a:ext cx="332365" cy="646531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TextBox 32"/>
          <p:cNvSpPr txBox="1"/>
          <p:nvPr/>
        </p:nvSpPr>
        <p:spPr>
          <a:xfrm>
            <a:off x="-108520" y="116632"/>
            <a:ext cx="912657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СТРАТЕГИЧЕСКОЕ УПРАВЛЕНИЕ АКТИВАМИ/ПАССИВАМИ НПФ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400" b="1" dirty="0" smtClean="0">
                <a:solidFill>
                  <a:schemeClr val="accent1">
                    <a:lumMod val="50000"/>
                  </a:schemeClr>
                </a:solidFill>
              </a:rPr>
              <a:t>в </a:t>
            </a:r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en-US" sz="2800" b="1" dirty="0" smtClean="0">
                <a:solidFill>
                  <a:schemeClr val="accent1">
                    <a:lumMod val="50000"/>
                  </a:schemeClr>
                </a:solidFill>
                <a:latin typeface="Century Gothic" panose="020B0502020202020204" pitchFamily="34" charset="0"/>
              </a:rPr>
              <a:t>GAMA</a:t>
            </a:r>
            <a:endParaRPr lang="ru-RU" sz="2400" b="1" dirty="0">
              <a:solidFill>
                <a:schemeClr val="accent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24" name="Стрелка вправо 23"/>
          <p:cNvSpPr/>
          <p:nvPr/>
        </p:nvSpPr>
        <p:spPr>
          <a:xfrm rot="5400000">
            <a:off x="1716847" y="3641175"/>
            <a:ext cx="399200" cy="965782"/>
          </a:xfrm>
          <a:prstGeom prst="rightArrow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5" name="Стрелка вправо 24"/>
          <p:cNvSpPr/>
          <p:nvPr/>
        </p:nvSpPr>
        <p:spPr>
          <a:xfrm rot="5400000">
            <a:off x="7175123" y="3599243"/>
            <a:ext cx="402773" cy="981268"/>
          </a:xfrm>
          <a:prstGeom prst="rightArrow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5825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3725</TotalTime>
  <Words>931</Words>
  <Application>Microsoft Office PowerPoint</Application>
  <PresentationFormat>Экран (4:3)</PresentationFormat>
  <Paragraphs>171</Paragraphs>
  <Slides>20</Slides>
  <Notes>19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Дмитрий</dc:creator>
  <cp:lastModifiedBy>Дмитрий</cp:lastModifiedBy>
  <cp:revision>182</cp:revision>
  <dcterms:created xsi:type="dcterms:W3CDTF">2019-05-10T13:20:07Z</dcterms:created>
  <dcterms:modified xsi:type="dcterms:W3CDTF">2019-05-15T21:18:48Z</dcterms:modified>
</cp:coreProperties>
</file>