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8" r:id="rId5"/>
    <p:sldId id="271" r:id="rId6"/>
    <p:sldId id="259" r:id="rId7"/>
    <p:sldId id="294" r:id="rId8"/>
    <p:sldId id="297" r:id="rId9"/>
    <p:sldId id="296" r:id="rId10"/>
    <p:sldId id="295" r:id="rId11"/>
    <p:sldId id="298" r:id="rId12"/>
    <p:sldId id="305" r:id="rId13"/>
    <p:sldId id="265" r:id="rId14"/>
    <p:sldId id="276" r:id="rId15"/>
    <p:sldId id="284" r:id="rId16"/>
    <p:sldId id="283" r:id="rId17"/>
    <p:sldId id="304" r:id="rId18"/>
    <p:sldId id="303" r:id="rId19"/>
    <p:sldId id="287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39" autoAdjust="0"/>
  </p:normalViewPr>
  <p:slideViewPr>
    <p:cSldViewPr>
      <p:cViewPr varScale="1">
        <p:scale>
          <a:sx n="64" d="100"/>
          <a:sy n="64" d="100"/>
        </p:scale>
        <p:origin x="-17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B74E3-262E-45E5-844E-96100BA645F3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69826-822E-437F-B54F-98BFF272A6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0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329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0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0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26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375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25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209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06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4724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210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2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1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20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37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20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85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0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9826-822E-437F-B54F-98BFF272A68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22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8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62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8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3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4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6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25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3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67B44-DAEB-411C-BDFF-83A1F6E18798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00345-A0B4-4EA1-A506-8BB678DBD4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7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6.png"/><Relationship Id="rId1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3.png"/><Relationship Id="rId5" Type="http://schemas.openxmlformats.org/officeDocument/2006/relationships/image" Target="../media/image11.png"/><Relationship Id="rId10" Type="http://schemas.openxmlformats.org/officeDocument/2006/relationships/image" Target="../media/image2.png"/><Relationship Id="rId4" Type="http://schemas.openxmlformats.org/officeDocument/2006/relationships/image" Target="../media/image10.png"/><Relationship Id="rId9" Type="http://schemas.openxmlformats.org/officeDocument/2006/relationships/image" Target="../media/image6.png"/><Relationship Id="rId1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039" y="2595484"/>
            <a:ext cx="8508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И это все о нем…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ALM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9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/>
              <a:t>ПРОГНОЗНЫЙ БАЛАНС</a:t>
            </a:r>
          </a:p>
          <a:p>
            <a:pPr algn="ctr"/>
            <a:r>
              <a:rPr lang="ru-RU" sz="2400" dirty="0" smtClean="0"/>
              <a:t>Денежные потоки</a:t>
            </a:r>
          </a:p>
          <a:p>
            <a:pPr algn="ctr"/>
            <a:r>
              <a:rPr lang="ru-RU" sz="2400" dirty="0" smtClean="0"/>
              <a:t>Вероятность дефолтов</a:t>
            </a:r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45" y="4338781"/>
            <a:ext cx="2533111" cy="1323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56660" y="2852936"/>
            <a:ext cx="2682031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2887874"/>
            <a:ext cx="266429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2851870"/>
            <a:ext cx="1542209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Моделирование кредитного риска </a:t>
            </a:r>
            <a:r>
              <a:rPr lang="ru-RU" sz="1100" dirty="0" smtClean="0"/>
              <a:t>(Монте-Карло)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13" y="5373216"/>
            <a:ext cx="1944216" cy="1164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972" y="5474318"/>
            <a:ext cx="2170651" cy="1134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61" y="4365104"/>
            <a:ext cx="1965111" cy="129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576" y="5500172"/>
            <a:ext cx="2229856" cy="1165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Стрелка вправо 16"/>
          <p:cNvSpPr/>
          <p:nvPr/>
        </p:nvSpPr>
        <p:spPr>
          <a:xfrm>
            <a:off x="5404463" y="3261335"/>
            <a:ext cx="738882" cy="33319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64703"/>
            <a:ext cx="1913091" cy="1025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25" y="1589422"/>
            <a:ext cx="1401099" cy="75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6153"/>
            <a:ext cx="1568401" cy="1113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19" y="1115291"/>
            <a:ext cx="1006390" cy="118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09" y="868658"/>
            <a:ext cx="1043583" cy="1221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52" y="858713"/>
            <a:ext cx="1301093" cy="720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399" y="1479357"/>
            <a:ext cx="1524739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Стрелка вправо 29"/>
          <p:cNvSpPr/>
          <p:nvPr/>
        </p:nvSpPr>
        <p:spPr>
          <a:xfrm rot="5400000">
            <a:off x="1690974" y="2357487"/>
            <a:ext cx="332365" cy="6358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210326" y="2352162"/>
            <a:ext cx="332365" cy="64653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СТРАТЕГИЧЕСКОЕ УПРАВЛЕНИЕ АКТИВАМИ/ПАССИВАМИ НПФ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1716847" y="3641175"/>
            <a:ext cx="399200" cy="96578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175123" y="3599243"/>
            <a:ext cx="402773" cy="98126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9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/>
              <a:t>ПРОГНОЗНЫЙ БАЛАНС</a:t>
            </a:r>
          </a:p>
          <a:p>
            <a:pPr algn="ctr"/>
            <a:r>
              <a:rPr lang="ru-RU" sz="2400" dirty="0" smtClean="0"/>
              <a:t>Денежные потоки</a:t>
            </a:r>
          </a:p>
          <a:p>
            <a:pPr algn="ctr"/>
            <a:r>
              <a:rPr lang="ru-RU" sz="2400" dirty="0" smtClean="0"/>
              <a:t>Вероятность дефолтов</a:t>
            </a:r>
            <a:endParaRPr lang="ru-RU" sz="24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45" y="4338781"/>
            <a:ext cx="2533111" cy="1323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56660" y="2852936"/>
            <a:ext cx="2682031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2887874"/>
            <a:ext cx="266429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2851870"/>
            <a:ext cx="1542209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Моделирование кредитного риска </a:t>
            </a:r>
            <a:r>
              <a:rPr lang="ru-RU" sz="1100" dirty="0" smtClean="0"/>
              <a:t>(Монте-Карло)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13" y="5373216"/>
            <a:ext cx="1944216" cy="1164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972" y="5474318"/>
            <a:ext cx="2170651" cy="1134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61" y="4365104"/>
            <a:ext cx="1965111" cy="12976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576" y="5500172"/>
            <a:ext cx="2229856" cy="1165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Стрелка вправо 16"/>
          <p:cNvSpPr/>
          <p:nvPr/>
        </p:nvSpPr>
        <p:spPr>
          <a:xfrm>
            <a:off x="5404463" y="3261335"/>
            <a:ext cx="738882" cy="33319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64703"/>
            <a:ext cx="1913091" cy="1025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25" y="1589422"/>
            <a:ext cx="1401099" cy="75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6153"/>
            <a:ext cx="1568401" cy="1113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19" y="1115291"/>
            <a:ext cx="1006390" cy="118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09" y="868658"/>
            <a:ext cx="1043583" cy="1221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52" y="858713"/>
            <a:ext cx="1301093" cy="720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399" y="1479357"/>
            <a:ext cx="1524739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Стрелка вправо 29"/>
          <p:cNvSpPr/>
          <p:nvPr/>
        </p:nvSpPr>
        <p:spPr>
          <a:xfrm rot="5400000">
            <a:off x="1690974" y="2357487"/>
            <a:ext cx="332365" cy="6358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210326" y="2352162"/>
            <a:ext cx="332365" cy="64653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СТРАТЕГИЧЕСКОЕ УПРАВЛЕНИЕ АКТИВАМИ/ПАССИВАМИ НПФ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1716847" y="3641175"/>
            <a:ext cx="399200" cy="96578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175123" y="3599243"/>
            <a:ext cx="402773" cy="98126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374723" y="213249"/>
            <a:ext cx="1685259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9900" b="1" cap="none" spc="0" dirty="0" smtClean="0">
                <a:ln w="11430"/>
                <a:solidFill>
                  <a:srgbClr val="C00000"/>
                </a:solidFill>
              </a:rPr>
              <a:t>?</a:t>
            </a:r>
            <a:endParaRPr lang="ru-RU" sz="19900" b="1" cap="none" spc="0" dirty="0">
              <a:ln w="11430"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8"/>
          <p:cNvSpPr txBox="1">
            <a:spLocks/>
          </p:cNvSpPr>
          <p:nvPr/>
        </p:nvSpPr>
        <p:spPr>
          <a:xfrm>
            <a:off x="683568" y="404664"/>
            <a:ext cx="7886700" cy="64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Моделирование финансового рынка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n-ea"/>
              <a:cs typeface="Andalus" panose="02020603050405020304" pitchFamily="18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Объект 9"/>
              <p:cNvSpPr txBox="1">
                <a:spLocks/>
              </p:cNvSpPr>
              <p:nvPr/>
            </p:nvSpPr>
            <p:spPr>
              <a:xfrm>
                <a:off x="4499992" y="1340768"/>
                <a:ext cx="4425950" cy="4351338"/>
              </a:xfrm>
              <a:prstGeom prst="rect">
                <a:avLst/>
              </a:prstGeom>
            </p:spPr>
            <p:txBody>
              <a:bodyPr/>
              <a:lstStyle>
                <a:lvl1pPr marL="171450" indent="-171450" algn="l" defTabSz="685800" rtl="0" fontAlgn="base">
                  <a:lnSpc>
                    <a:spcPct val="90000"/>
                  </a:lnSpc>
                  <a:spcBef>
                    <a:spcPts val="75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fontAlgn="base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fontAlgn="base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fontAlgn="base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fontAlgn="base">
                  <a:lnSpc>
                    <a:spcPct val="90000"/>
                  </a:lnSpc>
                  <a:spcBef>
                    <a:spcPts val="375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1050" b="1" dirty="0" smtClean="0">
                    <a:latin typeface="Cambria Math"/>
                  </a:rPr>
                  <a:t>Калибровка модели </a:t>
                </a:r>
                <a:r>
                  <a:rPr lang="ru-RU" sz="1050" b="1" dirty="0" err="1" smtClean="0">
                    <a:latin typeface="Cambria Math"/>
                  </a:rPr>
                  <a:t>Халла</a:t>
                </a:r>
                <a:r>
                  <a:rPr lang="ru-RU" sz="1050" b="1" dirty="0" smtClean="0">
                    <a:latin typeface="Cambria Math"/>
                  </a:rPr>
                  <a:t>-Уайта</a:t>
                </a:r>
                <a:r>
                  <a:rPr lang="en-US" sz="1050" b="1" dirty="0" smtClean="0">
                    <a:latin typeface="Cambria Math"/>
                  </a:rPr>
                  <a:t> </a:t>
                </a:r>
                <a:r>
                  <a:rPr lang="ru-RU" sz="1050" b="1" dirty="0" smtClean="0">
                    <a:latin typeface="Cambria Math"/>
                  </a:rPr>
                  <a:t>при помощи метода обобщённых моментов (</a:t>
                </a:r>
                <a:r>
                  <a:rPr lang="en-US" sz="1050" b="1" dirty="0" smtClean="0">
                    <a:latin typeface="Cambria Math"/>
                  </a:rPr>
                  <a:t>GMM</a:t>
                </a:r>
                <a:r>
                  <a:rPr lang="ru-RU" sz="1050" b="1" dirty="0" smtClean="0">
                    <a:latin typeface="Cambria Math"/>
                  </a:rPr>
                  <a:t>)</a:t>
                </a:r>
                <a:endParaRPr lang="ru-RU" sz="105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105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105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1050" b="0" i="1" smtClean="0">
                        <a:latin typeface="Cambria Math"/>
                      </a:rPr>
                      <m:t>−</m:t>
                    </m:r>
                    <m:r>
                      <a:rPr lang="en-US" sz="105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050" b="0" i="1" smtClean="0">
                            <a:latin typeface="Cambria Math"/>
                          </a:rPr>
                          <m:t>0, </m:t>
                        </m:r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sz="105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105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05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105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𝑎</m:t>
                                </m:r>
                                <m:sSub>
                                  <m:sSubPr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1050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sz="1050" b="0" i="1" smtClean="0">
                                        <a:latin typeface="Cambria Math"/>
                                      </a:rPr>
                                      <m:t>+1</m:t>
                                    </m:r>
                                  </m:sub>
                                </m:sSub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105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105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105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05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050" b="0" i="1" smtClean="0">
                            <a:latin typeface="Cambria Math"/>
                          </a:rPr>
                          <m:t>−</m:t>
                        </m:r>
                        <m:r>
                          <a:rPr lang="en-US" sz="1050" b="0" i="1" smtClean="0">
                            <a:latin typeface="Cambria Math"/>
                          </a:rPr>
                          <m:t>𝑎</m:t>
                        </m:r>
                        <m:r>
                          <m:rPr>
                            <m:sty m:val="p"/>
                          </m:rPr>
                          <a:rPr lang="en-US" sz="1050" b="0" i="0" smtClean="0">
                            <a:latin typeface="Cambria Math"/>
                          </a:rPr>
                          <m:t>Δ</m:t>
                        </m:r>
                        <m:r>
                          <a:rPr lang="en-US" sz="1050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050" b="0" i="1" smtClean="0">
                            <a:latin typeface="Cambria Math"/>
                          </a:rPr>
                          <m:t>𝜌</m:t>
                        </m:r>
                      </m:e>
                      <m:sup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05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  <m:r>
                          <a:rPr lang="en-US" sz="1050" b="0" i="1" smtClean="0">
                            <a:latin typeface="Cambria Math"/>
                          </a:rPr>
                          <m:t>𝑎</m:t>
                        </m:r>
                      </m:den>
                    </m:f>
                    <m:d>
                      <m:d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050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050" b="0" i="1" smtClean="0">
                                <a:latin typeface="Cambria Math"/>
                              </a:rPr>
                              <m:t>−2</m:t>
                            </m:r>
                            <m:r>
                              <a:rPr lang="en-US" sz="105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m:rPr>
                                <m:sty m:val="p"/>
                              </m:rPr>
                              <a:rPr lang="en-US" sz="1050" b="0" i="0" smtClean="0">
                                <a:latin typeface="Cambria Math"/>
                              </a:rPr>
                              <m:t>Δ</m:t>
                            </m:r>
                            <m:r>
                              <a:rPr lang="en-US" sz="1050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endParaRPr lang="en-US" sz="1050" dirty="0" smtClean="0">
                  <a:latin typeface="Cambria Math"/>
                </a:endParaRPr>
              </a:p>
              <a:p>
                <a:r>
                  <a:rPr lang="ru-RU" sz="1050" b="1" dirty="0" smtClean="0">
                    <a:latin typeface="Cambria Math"/>
                  </a:rPr>
                  <a:t>Предполагается, что величина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1" i="1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en-US" sz="1050" b="1" i="1">
                            <a:latin typeface="Cambria Math"/>
                          </a:rPr>
                          <m:t>𝒌</m:t>
                        </m:r>
                        <m:r>
                          <a:rPr lang="en-US" sz="1050" b="1" i="1">
                            <a:latin typeface="Cambria Math"/>
                          </a:rPr>
                          <m:t>+</m:t>
                        </m:r>
                        <m:r>
                          <a:rPr lang="en-US" sz="1050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ru-RU" sz="1050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1050" b="1" dirty="0" smtClean="0">
                    <a:latin typeface="Cambria Math"/>
                  </a:rPr>
                  <a:t> распределена нормально с математическим ожиданием 0 и дисперсией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5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050" b="1" i="1" smtClean="0">
                            <a:latin typeface="Cambria Math"/>
                          </a:rPr>
                          <m:t>𝝆</m:t>
                        </m:r>
                      </m:e>
                      <m:sup>
                        <m:r>
                          <a:rPr lang="en-US" sz="105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1050" b="1" i="0" smtClean="0">
                        <a:latin typeface="Cambria Math"/>
                      </a:rPr>
                      <m:t>:</m:t>
                    </m:r>
                  </m:oMath>
                </a14:m>
                <a:endParaRPr lang="en-US" sz="1050" b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1,</m:t>
                        </m:r>
                        <m:r>
                          <a:rPr lang="en-US" sz="105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r>
                      <a:rPr lang="en-US" sz="105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sz="105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105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050" b="0" dirty="0" smtClean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  <m:r>
                          <a:rPr lang="en-US" sz="1050" i="1">
                            <a:latin typeface="Cambria Math"/>
                          </a:rPr>
                          <m:t>,</m:t>
                        </m:r>
                        <m:r>
                          <a:rPr lang="en-US" sz="105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050" i="1">
                        <a:latin typeface="Cambria Math"/>
                      </a:rPr>
                      <m:t>=</m:t>
                    </m:r>
                    <m:r>
                      <a:rPr lang="en-US" sz="105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sSubSup>
                              <m:sSubSup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  <m:sub/>
                              <m:sup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sz="105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sz="105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𝜌</m:t>
                            </m:r>
                          </m:e>
                          <m:sup>
                            <m:r>
                              <a:rPr lang="en-US" sz="105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05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3</m:t>
                        </m:r>
                        <m:r>
                          <a:rPr lang="en-US" sz="1050" i="1">
                            <a:latin typeface="Cambria Math"/>
                          </a:rPr>
                          <m:t>,</m:t>
                        </m:r>
                        <m:r>
                          <a:rPr lang="en-US" sz="105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050" i="1">
                        <a:latin typeface="Cambria Math"/>
                      </a:rPr>
                      <m:t>=</m:t>
                    </m:r>
                    <m:r>
                      <a:rPr lang="en-US" sz="105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sz="105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105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050" b="0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4</m:t>
                        </m:r>
                        <m:r>
                          <a:rPr lang="en-US" sz="1050" i="1">
                            <a:latin typeface="Cambria Math"/>
                          </a:rPr>
                          <m:t>,</m:t>
                        </m:r>
                        <m:r>
                          <a:rPr lang="en-US" sz="105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050" i="1">
                        <a:latin typeface="Cambria Math"/>
                      </a:rPr>
                      <m:t>= </m:t>
                    </m:r>
                    <m:r>
                      <a:rPr lang="en-US" sz="1050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sSup>
                                  <m:sSupPr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5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en-US" sz="105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+1 </m:t>
                                </m:r>
                              </m:sub>
                              <m:sup/>
                            </m:sSubSup>
                            <m:r>
                              <a:rPr lang="en-US" sz="105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1050" b="0" i="1" smtClean="0">
                        <a:latin typeface="Cambria Math"/>
                      </a:rPr>
                      <m:t>=0</m:t>
                    </m:r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05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050" b="0" i="1" smtClean="0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05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05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105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050" b="0" i="1" smtClean="0">
                            <a:latin typeface="Cambria Math"/>
                          </a:rPr>
                          <m:t>𝑁</m:t>
                        </m:r>
                        <m:r>
                          <a:rPr lang="en-US" sz="1050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05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050" i="1">
                                <a:latin typeface="Cambria Math"/>
                              </a:rPr>
                              <m:t>1,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050" b="0" dirty="0" smtClean="0">
                    <a:latin typeface="Cambria Math"/>
                  </a:rPr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05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05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05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05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050" i="1">
                            <a:latin typeface="Cambria Math"/>
                          </a:rPr>
                          <m:t>𝑘</m:t>
                        </m:r>
                        <m:r>
                          <a:rPr lang="en-US" sz="105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  <m:r>
                          <a:rPr lang="en-US" sz="1050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05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105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05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05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05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050" i="1">
                            <a:latin typeface="Cambria Math"/>
                          </a:rPr>
                          <m:t>𝑘</m:t>
                        </m:r>
                        <m:r>
                          <a:rPr lang="en-US" sz="105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  <m:r>
                          <a:rPr lang="en-US" sz="1050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05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050" b="0" dirty="0" smtClean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05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05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105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05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05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05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050" i="1">
                            <a:latin typeface="Cambria Math"/>
                          </a:rPr>
                          <m:t>𝑘</m:t>
                        </m:r>
                        <m:r>
                          <a:rPr lang="en-US" sz="105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1050" i="1">
                            <a:latin typeface="Cambria Math"/>
                          </a:rPr>
                          <m:t>𝑁</m:t>
                        </m:r>
                        <m:r>
                          <a:rPr lang="en-US" sz="1050" i="1">
                            <a:latin typeface="Cambria Math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105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050" i="1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05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105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050" b="0" i="1" smtClean="0">
                        <a:latin typeface="Cambria Math"/>
                      </a:rPr>
                      <m:t>𝐹</m:t>
                    </m:r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050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050" b="0" i="1" smtClean="0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1050" b="0" i="1" smtClean="0"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050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050" b="0" i="1" smtClean="0">
                        <a:latin typeface="Cambria Math"/>
                      </a:rPr>
                      <m:t>𝑊</m:t>
                    </m:r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05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050" b="0" i="1" smtClean="0">
                                    <a:latin typeface="Cambria Math"/>
                                  </a:rPr>
                                  <m:t>𝑡</m:t>
                                </m:r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1050" b="0" i="1" smtClean="0">
                                    <a:latin typeface="Cambria Math"/>
                                  </a:rPr>
                                  <m:t>𝑁</m:t>
                                </m:r>
                              </m:sup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1050" b="0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05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050" i="1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050" i="1">
                                                  <a:latin typeface="Cambria Math"/>
                                                </a:rPr>
                                                <m:t>1,</m:t>
                                              </m:r>
                                              <m:r>
                                                <a:rPr lang="en-US" sz="1050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05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050" i="1">
                                                  <a:latin typeface="Cambria Math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050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sz="105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sz="1050" i="1">
                                                  <a:latin typeface="Cambria Math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1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sz="1050" b="0" i="1" smtClean="0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sz="105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050" b="0" i="1" smtClean="0">
                                                        <a:latin typeface="Cambria Math"/>
                                                      </a:rPr>
                                                      <m:t>𝑓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050" b="0" i="1" smtClean="0">
                                                        <a:latin typeface="Cambria Math"/>
                                                      </a:rPr>
                                                      <m:t>3</m:t>
                                                    </m:r>
                                                    <m:r>
                                                      <a:rPr lang="en-US" sz="1050" i="1">
                                                        <a:latin typeface="Cambria Math"/>
                                                      </a:rPr>
                                                      <m:t>,</m:t>
                                                    </m:r>
                                                    <m:r>
                                                      <a:rPr lang="en-US" sz="1050" i="1">
                                                        <a:latin typeface="Cambria Math"/>
                                                      </a:rPr>
                                                      <m:t>𝑘</m:t>
                                                    </m:r>
                                                  </m:sub>
                                                </m:sSub>
                                              </m:e>
                                            </m:mr>
                                            <m:m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en-US" sz="1050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r>
                                                      <a:rPr lang="en-US" sz="1050" i="1">
                                                        <a:latin typeface="Cambria Math"/>
                                                      </a:rPr>
                                                      <m:t>𝑓</m:t>
                                                    </m:r>
                                                  </m:e>
                                                  <m:sub>
                                                    <m:r>
                                                      <a:rPr lang="en-US" sz="1050" b="0" i="1" smtClean="0">
                                                        <a:latin typeface="Cambria Math"/>
                                                      </a:rPr>
                                                      <m:t>4,</m:t>
                                                    </m:r>
                                                    <m:r>
                                                      <a:rPr lang="en-US" sz="1050" i="1">
                                                        <a:latin typeface="Cambria Math"/>
                                                      </a:rPr>
                                                      <m:t>𝑘</m:t>
                                                    </m:r>
                                                  </m:sub>
                                                </m:sSub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nary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05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050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sz="105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50" i="1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050" i="1">
                                              <a:latin typeface="Cambria Math"/>
                                            </a:rPr>
                                            <m:t>1,</m:t>
                                          </m:r>
                                          <m:r>
                                            <a:rPr lang="en-US" sz="105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sz="105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050" i="1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105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05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sz="105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2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050" i="1" smtClean="0">
                                              <a:latin typeface="Cambria Math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050" b="0" i="1" smtClean="0">
                                                    <a:latin typeface="Cambria Math"/>
                                                  </a:rPr>
                                                  <m:t>3</m:t>
                                                </m:r>
                                                <m: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  <m:t>𝑘</m:t>
                                                </m:r>
                                              </m:sub>
                                            </m:sSub>
                                          </m: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  <m:t>𝑓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050" b="0" i="1" smtClean="0">
                                                    <a:latin typeface="Cambria Math"/>
                                                  </a:rPr>
                                                  <m:t>4</m:t>
                                                </m:r>
                                                <m: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sz="1050" i="1">
                                                    <a:latin typeface="Cambria Math"/>
                                                  </a:rPr>
                                                  <m:t>𝑘</m:t>
                                                </m:r>
                                              </m:sub>
                                            </m:sSub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p>
                        <m:r>
                          <a:rPr lang="en-US" sz="105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sz="1050" b="0" dirty="0" smtClean="0">
                  <a:latin typeface="Cambria Math"/>
                </a:endParaRPr>
              </a:p>
              <a:p>
                <a:r>
                  <a:rPr lang="ru-RU" sz="1050" b="1" dirty="0" smtClean="0">
                    <a:latin typeface="Cambria Math"/>
                  </a:rPr>
                  <a:t>Функционал ошибки:</a:t>
                </a:r>
              </a:p>
              <a:p>
                <a14:m>
                  <m:oMath xmlns:m="http://schemas.openxmlformats.org/officeDocument/2006/math">
                    <m:r>
                      <a:rPr lang="en-US" sz="1050" b="0" i="1" smtClean="0">
                        <a:latin typeface="Cambria Math"/>
                      </a:rPr>
                      <m:t>𝐽</m:t>
                    </m:r>
                    <m:d>
                      <m:d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05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1050" b="0" i="1" smtClean="0">
                            <a:latin typeface="Cambria Math"/>
                          </a:rPr>
                          <m:t>, </m:t>
                        </m:r>
                        <m:r>
                          <a:rPr lang="en-US" sz="1050" b="0" i="1" smtClean="0">
                            <a:latin typeface="Cambria Math"/>
                          </a:rPr>
                          <m:t>𝜎</m:t>
                        </m:r>
                      </m:e>
                    </m:d>
                    <m:r>
                      <a:rPr lang="en-US" sz="105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05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050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05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050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en-US" sz="105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1050" b="0" i="1" smtClean="0">
                        <a:latin typeface="Cambria Math"/>
                      </a:rPr>
                      <m:t>𝑊𝐹</m:t>
                    </m:r>
                  </m:oMath>
                </a14:m>
                <a:endParaRPr lang="en-US" sz="105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5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1340768"/>
                <a:ext cx="4425950" cy="4351338"/>
              </a:xfrm>
              <a:prstGeom prst="rect">
                <a:avLst/>
              </a:prstGeom>
              <a:blipFill rotWithShape="0">
                <a:blip r:embed="rId3"/>
                <a:stretch>
                  <a:fillRect t="-280" b="-33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Объект 9"/>
              <p:cNvSpPr txBox="1">
                <a:spLocks/>
              </p:cNvSpPr>
              <p:nvPr/>
            </p:nvSpPr>
            <p:spPr>
              <a:xfrm>
                <a:off x="251520" y="1340768"/>
                <a:ext cx="4549080" cy="46847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1050" b="1" dirty="0" smtClean="0"/>
                  <a:t>Индекс акций: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05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05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105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105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050" i="1">
                              <a:latin typeface="Cambria Math"/>
                            </a:rPr>
                            <m:t>𝑘</m:t>
                          </m:r>
                          <m:r>
                            <a:rPr lang="en-US" sz="1050" i="1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1050">
                          <a:latin typeface="Cambria Math"/>
                        </a:rPr>
                        <m:t>exp</m:t>
                      </m:r>
                      <m:r>
                        <a:rPr lang="en-US" sz="1050" i="1">
                          <a:latin typeface="Cambria Math"/>
                        </a:rPr>
                        <m:t>{</m:t>
                      </m:r>
                      <m:d>
                        <m:dPr>
                          <m:ctrlPr>
                            <a:rPr lang="ru-RU" sz="10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/>
                            </a:rPr>
                            <m:t>𝜇</m:t>
                          </m:r>
                          <m:r>
                            <a:rPr lang="en-US" sz="105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105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05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n-US" sz="1050">
                          <a:latin typeface="Cambria Math"/>
                        </a:rPr>
                        <m:t>Δ</m:t>
                      </m:r>
                      <m:r>
                        <a:rPr lang="en-US" sz="1050" i="1">
                          <a:latin typeface="Cambria Math"/>
                        </a:rPr>
                        <m:t>𝑡</m:t>
                      </m:r>
                      <m:r>
                        <a:rPr lang="en-US" sz="105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sz="105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1050" i="1">
                              <a:latin typeface="Cambria Math"/>
                            </a:rPr>
                            <m:t>𝑠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ru-RU" sz="105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1050">
                              <a:latin typeface="Cambria Math"/>
                            </a:rPr>
                            <m:t>Δ</m:t>
                          </m:r>
                          <m:r>
                            <a:rPr lang="en-US" sz="1050" i="1">
                              <a:latin typeface="Cambria Math"/>
                            </a:rPr>
                            <m:t>𝑡</m:t>
                          </m:r>
                        </m:e>
                      </m:rad>
                      <m:r>
                        <a:rPr lang="en-US" sz="1050" i="1">
                          <a:latin typeface="Cambria Math"/>
                        </a:rPr>
                        <m:t>⋅(</m:t>
                      </m:r>
                      <m:r>
                        <a:rPr lang="en-US" sz="1050" i="1">
                          <a:latin typeface="Cambria Math"/>
                        </a:rPr>
                        <m:t>𝜌</m:t>
                      </m:r>
                      <m:sSub>
                        <m:sSubPr>
                          <m:ctrlPr>
                            <a:rPr lang="ru-RU" sz="105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050">
                              <a:latin typeface="Cambria Math"/>
                            </a:rPr>
                            <m:t>ξ</m:t>
                          </m:r>
                        </m:e>
                        <m:sub>
                          <m:r>
                            <a:rPr lang="en-US" sz="1050" i="1">
                              <a:latin typeface="Cambria Math"/>
                            </a:rPr>
                            <m:t>𝑟</m:t>
                          </m:r>
                          <m:r>
                            <a:rPr lang="en-US" sz="1050" i="1">
                              <a:latin typeface="Cambria Math"/>
                            </a:rPr>
                            <m:t>, </m:t>
                          </m:r>
                          <m:r>
                            <a:rPr lang="en-US" sz="105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1050" i="1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ru-RU" sz="105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050" i="1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sSub>
                        <m:sSubPr>
                          <m:ctrlPr>
                            <a:rPr lang="ru-RU" sz="105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050">
                              <a:latin typeface="Cambria Math"/>
                            </a:rPr>
                            <m:t>ξ</m:t>
                          </m:r>
                        </m:e>
                        <m:sub>
                          <m:r>
                            <a:rPr lang="en-US" sz="1050" i="1">
                              <a:latin typeface="Cambria Math"/>
                            </a:rPr>
                            <m:t>𝑠</m:t>
                          </m:r>
                          <m:r>
                            <a:rPr lang="en-US" sz="1050" i="1">
                              <a:latin typeface="Cambria Math"/>
                            </a:rPr>
                            <m:t>, </m:t>
                          </m:r>
                          <m:r>
                            <a:rPr lang="en-US" sz="105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1050" i="1">
                          <a:latin typeface="Cambria Math"/>
                        </a:rPr>
                        <m:t>)}</m:t>
                      </m:r>
                    </m:oMath>
                  </m:oMathPara>
                </a14:m>
                <a:endParaRPr lang="en-US" sz="1050" dirty="0" smtClean="0"/>
              </a:p>
              <a:p>
                <a:r>
                  <a:rPr lang="ru-RU" sz="1050" b="1" dirty="0" smtClean="0">
                    <a:latin typeface="Cambria Math"/>
                  </a:rPr>
                  <a:t>Процентная ставка</a:t>
                </a:r>
                <a:endParaRPr lang="en-US" sz="1050" b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05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105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105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𝜃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𝑎</m:t>
                          </m:r>
                          <m:sSub>
                            <m:sSub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⋅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05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1050" smtClean="0">
                          <a:latin typeface="Cambria Math"/>
                        </a:rPr>
                        <m:t>Δt</m:t>
                      </m:r>
                      <m:r>
                        <a:rPr lang="en-US" sz="1050" smtClean="0">
                          <a:latin typeface="Cambria Math"/>
                        </a:rPr>
                        <m:t>+</m:t>
                      </m:r>
                      <m:r>
                        <a:rPr lang="en-US" sz="1050" i="1" smtClean="0">
                          <a:latin typeface="Cambria Math"/>
                        </a:rPr>
                        <m:t>𝜎</m:t>
                      </m:r>
                      <m:rad>
                        <m:radPr>
                          <m:degHide m:val="on"/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Δt</m:t>
                          </m:r>
                        </m:e>
                      </m:rad>
                      <m:r>
                        <a:rPr lang="en-US" sz="1050" i="1" smtClean="0">
                          <a:latin typeface="Cambria Math"/>
                        </a:rPr>
                        <m:t>⋅</m:t>
                      </m:r>
                      <m:sSub>
                        <m:sSub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05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ru-RU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>
                          <a:latin typeface="Cambria Math"/>
                        </a:rPr>
                        <m:t>𝜃</m:t>
                      </m:r>
                      <m:d>
                        <m:dPr>
                          <m:ctrlPr>
                            <a:rPr lang="en-US" sz="105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0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05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05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5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0, </m:t>
                              </m:r>
                              <m:sSub>
                                <m:sSub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05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>
                                  <a:latin typeface="Cambria Math"/>
                                </a:rPr>
                                <m:t>0, </m:t>
                              </m:r>
                              <m:sSub>
                                <m:sSubPr>
                                  <m:ctrlPr>
                                    <a:rPr lang="en-US" sz="105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05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Δ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1050" i="1" smtClean="0">
                          <a:latin typeface="Cambria Math"/>
                        </a:rPr>
                        <m:t>+</m:t>
                      </m:r>
                      <m:r>
                        <a:rPr lang="en-US" sz="1050" i="1" smtClean="0">
                          <a:latin typeface="Cambria Math"/>
                        </a:rPr>
                        <m:t>𝑎𝑓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0,</m:t>
                          </m:r>
                          <m:sSub>
                            <m:sSub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05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05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05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sz="105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5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𝑎</m:t>
                              </m:r>
                              <m:sSub>
                                <m:sSub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p>
                          </m:sSup>
                        </m:e>
                      </m:d>
                    </m:oMath>
                  </m:oMathPara>
                </a14:m>
                <a:endParaRPr lang="en-US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0, </m:t>
                          </m:r>
                          <m:sSub>
                            <m:sSub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050" i="1" smtClean="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r>
                        <a:rPr lang="en-US" sz="1050" i="1" smtClean="0">
                          <a:latin typeface="Cambria Math"/>
                        </a:rPr>
                        <m:t>𝑡</m:t>
                      </m:r>
                      <m:r>
                        <a:rPr lang="en-US" sz="105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50" i="1" smtClean="0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0, </m:t>
                              </m:r>
                              <m:sSub>
                                <m:sSub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0, </m:t>
                              </m:r>
                              <m:sSub>
                                <m:sSub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Δ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1050" i="1" smtClean="0">
                          <a:latin typeface="Cambria Math"/>
                        </a:rPr>
                        <m:t>+</m:t>
                      </m:r>
                      <m:r>
                        <a:rPr lang="en-US" sz="1050" i="1" smtClean="0">
                          <a:latin typeface="Cambria Math"/>
                        </a:rPr>
                        <m:t>𝑅</m:t>
                      </m:r>
                      <m:r>
                        <a:rPr lang="en-US" sz="1050" i="1" smtClean="0">
                          <a:latin typeface="Cambria Math"/>
                        </a:rPr>
                        <m:t>(0, </m:t>
                      </m:r>
                      <m:sSub>
                        <m:sSub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105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105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050" dirty="0" smtClean="0"/>
              </a:p>
              <a:p>
                <a:r>
                  <a:rPr lang="ru-RU" sz="1050" b="1" dirty="0" smtClean="0"/>
                  <a:t>Цены облигаций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𝑅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)(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r>
                        <a:rPr lang="en-US" sz="105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sSup>
                        <m:sSup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  <m:r>
                            <a:rPr lang="en-US" sz="105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50" i="1" smtClean="0">
                              <a:latin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5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num>
                        <m:den>
                          <m:r>
                            <a:rPr lang="en-US" sz="105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05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sz="1050" i="1">
                              <a:latin typeface="Cambria Math"/>
                            </a:rPr>
                            <m:t>𝐴</m:t>
                          </m:r>
                          <m:r>
                            <a:rPr lang="en-US" sz="1050" i="1">
                              <a:latin typeface="Cambria Math"/>
                            </a:rPr>
                            <m:t>(</m:t>
                          </m:r>
                          <m:r>
                            <a:rPr lang="en-US" sz="1050" i="1">
                              <a:latin typeface="Cambria Math"/>
                            </a:rPr>
                            <m:t>𝑡</m:t>
                          </m:r>
                          <m:r>
                            <a:rPr lang="en-US" sz="1050" i="1">
                              <a:latin typeface="Cambria Math"/>
                            </a:rPr>
                            <m:t>, </m:t>
                          </m:r>
                          <m:r>
                            <a:rPr lang="en-US" sz="1050" i="1">
                              <a:latin typeface="Cambria Math"/>
                            </a:rPr>
                            <m:t>𝑇</m:t>
                          </m:r>
                          <m:r>
                            <a:rPr lang="en-US" sz="105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ru-RU" sz="1050" dirty="0"/>
                            <m:t> </m:t>
                          </m:r>
                        </m:e>
                      </m:func>
                      <m:r>
                        <a:rPr lang="en-US" sz="105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050" smtClean="0">
                          <a:latin typeface="Cambria Math"/>
                        </a:rPr>
                        <m:t>ln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1050" smtClean="0">
                                  <a:latin typeface="Cambria Math"/>
                                </a:rPr>
                                <m:t>P</m:t>
                              </m:r>
                              <m:r>
                                <a:rPr lang="en-US" sz="1050" smtClean="0">
                                  <a:latin typeface="Cambria Math"/>
                                </a:rPr>
                                <m:t>(0, </m:t>
                              </m:r>
                              <m:r>
                                <m:rPr>
                                  <m:sty m:val="p"/>
                                </m:rPr>
                                <a:rPr lang="en-US" sz="1050" smtClean="0">
                                  <a:latin typeface="Cambria Math"/>
                                </a:rPr>
                                <m:t>T</m:t>
                              </m:r>
                              <m:r>
                                <a:rPr lang="en-US" sz="1050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050" i="1" smtClean="0">
                                  <a:latin typeface="Cambria Math"/>
                                </a:rPr>
                                <m:t>𝑃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(0, 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lang="en-US" sz="105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050" smtClean="0">
                          <a:latin typeface="Cambria Math"/>
                        </a:rPr>
                        <m:t>B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t</m:t>
                          </m:r>
                          <m:r>
                            <a:rPr lang="en-US" sz="1050" smtClean="0"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T</m:t>
                          </m:r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⋅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5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0, 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05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sz="1050" smtClean="0">
                              <a:latin typeface="Cambria Math"/>
                            </a:rPr>
                            <m:t>Δ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en-US" sz="105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05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05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05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𝑎𝑇</m:t>
                                  </m:r>
                                </m:sup>
                              </m:sSup>
                              <m:r>
                                <a:rPr lang="en-US" sz="105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𝑎𝑡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105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050" i="1" smtClean="0">
                          <a:latin typeface="Cambria Math"/>
                        </a:rPr>
                        <m:t>⋅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5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𝑎𝑡</m:t>
                              </m:r>
                            </m:sup>
                          </m:sSup>
                          <m:r>
                            <a:rPr lang="en-US" sz="105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050" dirty="0" smtClean="0"/>
              </a:p>
              <a:p>
                <a:r>
                  <a:rPr lang="ru-RU" sz="1050" b="1" dirty="0" smtClean="0"/>
                  <a:t>Временная структура процентных ставок</a:t>
                </a:r>
                <a:endParaRPr lang="en-US" sz="105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 smtClean="0">
                          <a:latin typeface="Cambria Math"/>
                        </a:rPr>
                        <m:t>𝑅</m:t>
                      </m:r>
                      <m:d>
                        <m:d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05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105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05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105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𝑡</m:t>
                                  </m:r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105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func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𝐵</m:t>
                          </m:r>
                          <m:d>
                            <m:dPr>
                              <m:ctrlPr>
                                <a:rPr lang="en-US" sz="105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05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1050" i="1" smtClean="0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  <m:r>
                            <a:rPr lang="en-US" sz="1050" i="1" smtClean="0">
                              <a:latin typeface="Cambria Math"/>
                            </a:rPr>
                            <m:t>⋅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𝑟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05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05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sz="1050" dirty="0" smtClean="0"/>
              </a:p>
              <a:p>
                <a:r>
                  <a:rPr lang="ru-RU" sz="1050" b="1" dirty="0"/>
                  <a:t>Корреляция между рынком акций и процентными ставками</a:t>
                </a:r>
                <a:r>
                  <a:rPr lang="ru-RU" sz="1050" b="1" dirty="0" smtClean="0"/>
                  <a:t>:</a:t>
                </a:r>
                <a:endParaRPr lang="ru-RU" sz="105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i="1">
                          <a:latin typeface="Cambria Math"/>
                        </a:rPr>
                        <m:t>𝜌</m:t>
                      </m:r>
                      <m:r>
                        <a:rPr lang="en-US" sz="1050" i="1">
                          <a:latin typeface="Cambria Math"/>
                        </a:rPr>
                        <m:t>=</m:t>
                      </m:r>
                      <m:r>
                        <a:rPr lang="en-US" sz="1050" i="1">
                          <a:latin typeface="Cambria Math"/>
                        </a:rPr>
                        <m:t>𝐶𝑜𝑣</m:t>
                      </m:r>
                      <m:d>
                        <m:dPr>
                          <m:ctrlPr>
                            <a:rPr lang="ru-RU" sz="105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050" i="1">
                              <a:latin typeface="Cambria Math"/>
                            </a:rPr>
                            <m:t>𝜌</m:t>
                          </m:r>
                          <m:sSub>
                            <m:sSubPr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050" i="1">
                                  <a:latin typeface="Cambria Math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sz="1050" i="1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US" sz="105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ru-RU" sz="105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050" i="1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1050" i="1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ru-RU" sz="105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05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ru-RU" sz="105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sSub>
                            <m:sSubPr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050" i="1">
                                  <a:latin typeface="Cambria Math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sz="105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sz="105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ru-RU" sz="105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050" i="1">
                              <a:latin typeface="Cambria Math"/>
                            </a:rPr>
                            <m:t>, </m:t>
                          </m:r>
                          <m:rad>
                            <m:radPr>
                              <m:degHide m:val="on"/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1050" i="1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ru-RU" sz="105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050" i="1">
                                      <a:latin typeface="Cambria Math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ru-RU" sz="105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ru-RU" sz="105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105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1050" i="1">
                                  <a:latin typeface="Cambria Math"/>
                                </a:rPr>
                                <m:t>𝜉</m:t>
                              </m:r>
                            </m:e>
                            <m:sub>
                              <m:r>
                                <a:rPr lang="ru-RU" sz="1050" i="1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sz="105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ru-RU" sz="1050" i="1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1050" dirty="0"/>
              </a:p>
              <a:p>
                <a:endParaRPr lang="ru-RU" sz="1050" dirty="0"/>
              </a:p>
            </p:txBody>
          </p:sp>
        </mc:Choice>
        <mc:Fallback xmlns="">
          <p:sp>
            <p:nvSpPr>
              <p:cNvPr id="14" name="Объект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40768"/>
                <a:ext cx="4549080" cy="46847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42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685800" y="332656"/>
            <a:ext cx="7886700" cy="64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Прогноз процентных ставок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n-ea"/>
              <a:cs typeface="Andalus" panose="02020603050405020304" pitchFamily="18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545"/>
            <a:ext cx="9144000" cy="5065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04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685800" y="332656"/>
            <a:ext cx="7886700" cy="64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Прогноз процентных ставок (модель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Hull-White)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n-ea"/>
              <a:cs typeface="Andalus" panose="02020603050405020304" pitchFamily="18" charset="-7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765719"/>
            <a:ext cx="9144000" cy="30428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7443" y="1304054"/>
            <a:ext cx="312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Предсказанная и реальная ставка</a:t>
            </a:r>
          </a:p>
          <a:p>
            <a:pPr algn="ctr"/>
            <a:r>
              <a:rPr lang="ru-RU" sz="1200" dirty="0" smtClean="0"/>
              <a:t> на 3 месяца за 2018 год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72491" y="13963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smtClean="0"/>
              <a:t>Предсказанная временная структура процентных ставок на 2 года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6734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650" y="2169763"/>
            <a:ext cx="8508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ndalus" panose="02020603050405020304" pitchFamily="18" charset="-78"/>
              </a:rPr>
              <a:t>Управление активами/пассивами страховой компании жизни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367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0080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661" y="2852936"/>
            <a:ext cx="2160240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6458" y="2887874"/>
            <a:ext cx="225999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7907" y="3461780"/>
            <a:ext cx="2376263" cy="5787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ИСПЫТАНИЯ по СЦЕНАРИЯМ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431076" y="3481929"/>
            <a:ext cx="313229" cy="129614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УПРАВЛЕНИЕ АКТИВАМИ/ПАССИВАМИ СТРАХОВОЙ КОМПАНИИ ЖИЗНИ в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3631" y="610711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ОПРЕДЕЛЕНИЕ ВЕРОЯТНОСТИ ДЕФОЛТА КОМПАНИИ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6267" y="458106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КАПИТАЛ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9619" y="4535351"/>
            <a:ext cx="141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АКТУАРНЫЙ РЕЗЕРВ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7960" y="455438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БОНУСЫ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3460" y="4513226"/>
            <a:ext cx="1440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СВОБОДНЫЙ РЕЗЕРВ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307" y="4502683"/>
            <a:ext cx="183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СОБСТВЕННЫЕ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СРЕДСТВА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5381" y="4496230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6462" y="4435323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3277" y="4434869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6967" y="4436700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3209" y="4185054"/>
            <a:ext cx="396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МОДЕЛИРОВАНИЕ СТАТЕЙ БАЛАНСА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377907" y="3020151"/>
            <a:ext cx="2376263" cy="578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Параметры управления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5697959" y="3152416"/>
            <a:ext cx="818256" cy="33319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601904" y="3152416"/>
            <a:ext cx="864483" cy="33830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0080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661" y="2852936"/>
            <a:ext cx="2160240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6458" y="2887874"/>
            <a:ext cx="225999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7907" y="3461780"/>
            <a:ext cx="2376263" cy="5787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ИСПЫТАНИЯ по СЦЕНАРИЯМ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431076" y="3481929"/>
            <a:ext cx="313229" cy="129614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1447393" y="2190339"/>
            <a:ext cx="332365" cy="8519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362700" y="2236180"/>
            <a:ext cx="332365" cy="8519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УПРАВЛЕНИЕ АКТИВАМИ/ПАССИВАМИ СТРАХОВОЙ КОМПАНИИ ЖИЗНИ в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3631" y="610711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ОПРЕДЕЛЕНИЕ ВЕРОЯТНОСТИ ДЕФОЛТА КОМПАНИИ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10" y="1268760"/>
            <a:ext cx="1445002" cy="813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6267" y="458106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КАПИТАЛ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9619" y="4535351"/>
            <a:ext cx="141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АКТУАРНЫЙ РЕЗЕРВ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7960" y="455438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БОНУСЫ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3460" y="4513226"/>
            <a:ext cx="1440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СВОБОДНЫЙ РЕЗЕРВ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307" y="4502683"/>
            <a:ext cx="183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СОБСТВЕННЫЕ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СРЕДСТВА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5381" y="4496230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6462" y="4435323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3277" y="4434869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6967" y="4436700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3209" y="4185054"/>
            <a:ext cx="396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МОДЕЛИРОВАНИЕ СТАТЕЙ БАЛАНСА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61" y="1094345"/>
            <a:ext cx="1409659" cy="780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915" y="1484784"/>
            <a:ext cx="1423244" cy="847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284" y="929736"/>
            <a:ext cx="1721927" cy="953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153" y="1578564"/>
            <a:ext cx="1753198" cy="816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672" y="1009185"/>
            <a:ext cx="1627472" cy="1080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Скругленный прямоугольник 36"/>
          <p:cNvSpPr/>
          <p:nvPr/>
        </p:nvSpPr>
        <p:spPr>
          <a:xfrm>
            <a:off x="3377907" y="3020151"/>
            <a:ext cx="2376263" cy="578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Параметры управления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5697959" y="3152416"/>
            <a:ext cx="818256" cy="33319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601904" y="3152416"/>
            <a:ext cx="864483" cy="33830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4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30080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661" y="2852936"/>
            <a:ext cx="2160240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6458" y="2924944"/>
            <a:ext cx="2259998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7907" y="3461780"/>
            <a:ext cx="2376263" cy="57874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ИСПЫТАНИЯ по СЦЕНАРИЯМ</a:t>
            </a:r>
            <a:endParaRPr lang="ru-RU" sz="1050" b="1" dirty="0">
              <a:solidFill>
                <a:srgbClr val="FF0000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4431076" y="3457732"/>
            <a:ext cx="313229" cy="129614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1447393" y="2190339"/>
            <a:ext cx="332365" cy="8519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362700" y="2236180"/>
            <a:ext cx="332365" cy="8519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УПРАВЛЕНИЕ АКТИВАМИ/ПАССИВАМИ СТРАХОВОЙ КОМПАНИИ ЖИЗНИ в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3631" y="6107110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ОПРЕДЕЛЕНИЕ ВЕРОЯТНОСТИ ДЕФОЛТА КОМПАНИИ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10" y="1268760"/>
            <a:ext cx="1445002" cy="8134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6267" y="458106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КАПИТАЛ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39619" y="4535351"/>
            <a:ext cx="1415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АКТУАРНЫЙ РЕЗЕРВ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7960" y="455438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БОНУСЫ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63460" y="4513226"/>
            <a:ext cx="1440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СВОБОДНЫЙ РЕЗЕРВ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3307" y="4502683"/>
            <a:ext cx="183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СОБСТВЕННЫЕ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СРЕДСТВА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5381" y="4496230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=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6462" y="4435323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3277" y="4434869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956967" y="4436700"/>
            <a:ext cx="35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3209" y="4185054"/>
            <a:ext cx="396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МОДЕЛИРОВАНИЕ СТАТЕЙ БАЛАНСА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61" y="1094345"/>
            <a:ext cx="1409659" cy="780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915" y="1484784"/>
            <a:ext cx="1423244" cy="847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74072"/>
            <a:ext cx="1721927" cy="953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707" y="1479357"/>
            <a:ext cx="1753198" cy="816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672" y="1009185"/>
            <a:ext cx="1627472" cy="1080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Скругленный прямоугольник 36"/>
          <p:cNvSpPr/>
          <p:nvPr/>
        </p:nvSpPr>
        <p:spPr>
          <a:xfrm>
            <a:off x="3377907" y="3020151"/>
            <a:ext cx="2376263" cy="5787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Параметры управления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5697959" y="3152416"/>
            <a:ext cx="818256" cy="33319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601904" y="3152416"/>
            <a:ext cx="864483" cy="33830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318" y="5918897"/>
            <a:ext cx="1236365" cy="714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903" y="4964348"/>
            <a:ext cx="1298848" cy="767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548" y="4975059"/>
            <a:ext cx="1278707" cy="733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869" y="4972806"/>
            <a:ext cx="1303367" cy="7583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641" y="4977955"/>
            <a:ext cx="1300815" cy="7466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76" y="4953215"/>
            <a:ext cx="1294086" cy="745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8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679362" y="637987"/>
            <a:ext cx="7886700" cy="64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Доверие к прогнозированию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и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ALM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n-ea"/>
              <a:cs typeface="Andalus" panose="02020603050405020304" pitchFamily="18" charset="-7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5800" y="2204864"/>
            <a:ext cx="81346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Прогнозирование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– это: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инструмент оценки адекватности и эффективности применяемой стратегии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(смещает фокус внимания с краткосрочных результатов к долгосрочным стратегическим целям)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источник исходных данных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 основе которых выстраивается последовательность действий по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принятию</a:t>
            </a:r>
            <a:endParaRPr lang="ru-RU" dirty="0"/>
          </a:p>
          <a:p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2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628650" y="1049338"/>
            <a:ext cx="7886700" cy="64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ru-RU" sz="3200" b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Основные задачи финансовой компании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n-ea"/>
              <a:cs typeface="Andalus" panose="02020603050405020304" pitchFamily="18" charset="-78"/>
            </a:endParaRPr>
          </a:p>
        </p:txBody>
      </p:sp>
      <p:sp>
        <p:nvSpPr>
          <p:cNvPr id="5" name="Объект 9"/>
          <p:cNvSpPr txBox="1">
            <a:spLocks/>
          </p:cNvSpPr>
          <p:nvPr/>
        </p:nvSpPr>
        <p:spPr>
          <a:xfrm>
            <a:off x="1415971" y="2564904"/>
            <a:ext cx="7099379" cy="16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получение прибыли на инвестиции</a:t>
            </a: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своевременное выполнение обязательств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8"/>
          <p:cNvSpPr txBox="1">
            <a:spLocks/>
          </p:cNvSpPr>
          <p:nvPr/>
        </p:nvSpPr>
        <p:spPr>
          <a:xfrm>
            <a:off x="827584" y="2996952"/>
            <a:ext cx="7886700" cy="641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en-US" sz="8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Andalus" panose="02020603050405020304" pitchFamily="18" charset="-78"/>
              </a:rPr>
              <a:t>GAME OVER</a:t>
            </a:r>
            <a:endParaRPr lang="ru-RU" sz="8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n-ea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824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650" y="2169763"/>
            <a:ext cx="8508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ALM 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-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Asset-Liability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 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Management</a:t>
            </a:r>
            <a:endParaRPr lang="ru-RU" sz="4800" b="1" dirty="0" smtClean="0">
              <a:solidFill>
                <a:schemeClr val="accent1">
                  <a:lumMod val="50000"/>
                </a:schemeClr>
              </a:solidFill>
              <a:cs typeface="Andalus" panose="02020603050405020304" pitchFamily="18" charset="-78"/>
            </a:endParaRPr>
          </a:p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ndalus" panose="02020603050405020304" pitchFamily="18" charset="-78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ndalus" panose="02020603050405020304" pitchFamily="18" charset="-78"/>
              </a:rPr>
              <a:t>Управление активами с учетом пассивов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41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560972"/>
              </p:ext>
            </p:extLst>
          </p:nvPr>
        </p:nvGraphicFramePr>
        <p:xfrm>
          <a:off x="706507" y="1682523"/>
          <a:ext cx="7953375" cy="270669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651125"/>
                <a:gridCol w="2651125"/>
                <a:gridCol w="2651125"/>
              </a:tblGrid>
              <a:tr h="5413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Тип</a:t>
                      </a:r>
                      <a:r>
                        <a:rPr lang="ru-RU" sz="1800" baseline="0" dirty="0" smtClean="0"/>
                        <a:t> обязательства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Размер обязательств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Время исполнения</a:t>
                      </a:r>
                      <a:endParaRPr lang="ru-RU" sz="1800" dirty="0"/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Известен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Известно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Известен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Не определено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Не определен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Известно</a:t>
                      </a:r>
                      <a:endParaRPr lang="ru-RU" sz="18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13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Не определен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Не определено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8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650" y="2169763"/>
            <a:ext cx="8508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ndalus" panose="02020603050405020304" pitchFamily="18" charset="-78"/>
              </a:rPr>
              <a:t>Управление активами/пассивами НПФ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ndalus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3648" y="3212976"/>
            <a:ext cx="61491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accent1">
                  <a:lumMod val="50000"/>
                </a:schemeClr>
              </a:solidFill>
              <a:cs typeface="Andalus" panose="02020603050405020304" pitchFamily="18" charset="-78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оперативное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  <a:cs typeface="Andalus" panose="02020603050405020304" pitchFamily="18" charset="-78"/>
            </a:endParaRPr>
          </a:p>
          <a:p>
            <a:pPr marL="457200" indent="-457200">
              <a:buFontTx/>
              <a:buChar char="-"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cs typeface="Andalus" panose="02020603050405020304" pitchFamily="18" charset="-78"/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ndalus" panose="02020603050405020304" pitchFamily="18" charset="-78"/>
              </a:rPr>
              <a:t>стратегическое</a:t>
            </a:r>
          </a:p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84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9" y="1464120"/>
            <a:ext cx="9146577" cy="5061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3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ОПЕРАТИВНОЕ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УПРАВЛЕНИЕ АКТИВАМИ/ПАССИВАМИ НПФ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6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9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/>
              <a:t>ПРОГНОЗНЫЙ БАЛАНС</a:t>
            </a:r>
          </a:p>
          <a:p>
            <a:pPr algn="ctr"/>
            <a:r>
              <a:rPr lang="ru-RU" sz="2400" dirty="0" smtClean="0"/>
              <a:t>Денежные потоки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660" y="2852936"/>
            <a:ext cx="2682031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2887874"/>
            <a:ext cx="266429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СТРАТЕГИЧЕСКОЕ УПРАВЛЕНИЕ АКТИВАМИ/ПАССИВАМИ НПФ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1716847" y="3641175"/>
            <a:ext cx="399200" cy="96578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175123" y="3599243"/>
            <a:ext cx="402773" cy="98126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12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9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/>
              <a:t>ПРОГНОЗНЫЙ БАЛАНС</a:t>
            </a:r>
          </a:p>
          <a:p>
            <a:pPr algn="ctr"/>
            <a:r>
              <a:rPr lang="ru-RU" sz="2400" dirty="0" smtClean="0"/>
              <a:t>Денежные потоки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660" y="2852936"/>
            <a:ext cx="2682031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2887874"/>
            <a:ext cx="266429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6153"/>
            <a:ext cx="1568401" cy="1113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19" y="1115291"/>
            <a:ext cx="1006390" cy="118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09" y="868658"/>
            <a:ext cx="1043583" cy="1221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Стрелка вправо 29"/>
          <p:cNvSpPr/>
          <p:nvPr/>
        </p:nvSpPr>
        <p:spPr>
          <a:xfrm rot="5400000">
            <a:off x="1690974" y="2357487"/>
            <a:ext cx="332365" cy="6358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210326" y="2352162"/>
            <a:ext cx="332365" cy="64653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СТРАТЕГИЧЕСКОЕ УПРАВЛЕНИЕ АКТИВАМИ/ПАССИВАМИ НПФ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1716847" y="3641175"/>
            <a:ext cx="399200" cy="96578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175123" y="3599243"/>
            <a:ext cx="402773" cy="98126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64703"/>
            <a:ext cx="1913091" cy="1025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25" y="1589422"/>
            <a:ext cx="1401099" cy="75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131" y="836712"/>
            <a:ext cx="1301093" cy="720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399" y="1479357"/>
            <a:ext cx="1524739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9" y="4185054"/>
            <a:ext cx="8496944" cy="255631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/>
              <a:t>ПРОГНОЗНЫЙ БАЛАНС</a:t>
            </a:r>
          </a:p>
          <a:p>
            <a:pPr algn="ctr"/>
            <a:r>
              <a:rPr lang="ru-RU" sz="2400" dirty="0" smtClean="0"/>
              <a:t>Денежные потоки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6660" y="2852936"/>
            <a:ext cx="2682031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ПАССИВЫ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2887874"/>
            <a:ext cx="2664296" cy="10801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АКТИВЫ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2851870"/>
            <a:ext cx="1542209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Моделирование кредитного риска </a:t>
            </a:r>
            <a:r>
              <a:rPr lang="ru-RU" sz="1100" dirty="0" smtClean="0"/>
              <a:t>(Монте-Карло)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5404463" y="3261335"/>
            <a:ext cx="738882" cy="33319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64703"/>
            <a:ext cx="1913091" cy="1025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25" y="1589422"/>
            <a:ext cx="1401099" cy="75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56153"/>
            <a:ext cx="1568401" cy="1113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19" y="1115291"/>
            <a:ext cx="1006390" cy="1180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09" y="868658"/>
            <a:ext cx="1043583" cy="1221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131" y="836712"/>
            <a:ext cx="1301093" cy="720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399" y="1479357"/>
            <a:ext cx="1524739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Стрелка вправо 29"/>
          <p:cNvSpPr/>
          <p:nvPr/>
        </p:nvSpPr>
        <p:spPr>
          <a:xfrm rot="5400000">
            <a:off x="1690974" y="2357487"/>
            <a:ext cx="332365" cy="6358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210326" y="2352162"/>
            <a:ext cx="332365" cy="64653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-108520" y="116632"/>
            <a:ext cx="91265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СТРАТЕГИЧЕСКОЕ УПРАВЛЕНИЕ АКТИВАМИ/ПАССИВАМИ НПФ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GAMA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1716847" y="3641175"/>
            <a:ext cx="399200" cy="96578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175123" y="3599243"/>
            <a:ext cx="402773" cy="98126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931</Words>
  <Application>Microsoft Office PowerPoint</Application>
  <PresentationFormat>Экран (4:3)</PresentationFormat>
  <Paragraphs>171</Paragraphs>
  <Slides>20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Дмитрий</cp:lastModifiedBy>
  <cp:revision>182</cp:revision>
  <dcterms:created xsi:type="dcterms:W3CDTF">2019-05-10T13:20:07Z</dcterms:created>
  <dcterms:modified xsi:type="dcterms:W3CDTF">2019-05-15T21:18:48Z</dcterms:modified>
</cp:coreProperties>
</file>